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15" r:id="rId6"/>
    <p:sldId id="260" r:id="rId7"/>
    <p:sldId id="316" r:id="rId8"/>
    <p:sldId id="261" r:id="rId9"/>
    <p:sldId id="262" r:id="rId10"/>
    <p:sldId id="263" r:id="rId11"/>
    <p:sldId id="264" r:id="rId12"/>
    <p:sldId id="265" r:id="rId13"/>
    <p:sldId id="266" r:id="rId14"/>
    <p:sldId id="267" r:id="rId15"/>
    <p:sldId id="269" r:id="rId16"/>
    <p:sldId id="317" r:id="rId17"/>
    <p:sldId id="318" r:id="rId18"/>
    <p:sldId id="319" r:id="rId19"/>
    <p:sldId id="320" r:id="rId20"/>
    <p:sldId id="321" r:id="rId21"/>
    <p:sldId id="322"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323" r:id="rId49"/>
    <p:sldId id="296" r:id="rId50"/>
    <p:sldId id="297" r:id="rId51"/>
    <p:sldId id="298" r:id="rId52"/>
    <p:sldId id="299" r:id="rId53"/>
    <p:sldId id="324"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25" r:id="rId70"/>
    <p:sldId id="326" r:id="rId71"/>
    <p:sldId id="327" r:id="rId72"/>
    <p:sldId id="328" r:id="rId73"/>
    <p:sldId id="329" r:id="rId74"/>
    <p:sldId id="330" r:id="rId75"/>
    <p:sldId id="331" r:id="rId76"/>
    <p:sldId id="332" r:id="rId77"/>
    <p:sldId id="334" r:id="rId78"/>
    <p:sldId id="335" r:id="rId79"/>
    <p:sldId id="336" r:id="rId80"/>
    <p:sldId id="337" r:id="rId81"/>
    <p:sldId id="333"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8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DCD2B-2326-4810-A392-7C75071D3467}" type="datetimeFigureOut">
              <a:rPr lang="en-CA" smtClean="0"/>
              <a:pPr/>
              <a:t>2017-02-15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DCD2B-2326-4810-A392-7C75071D3467}" type="datetimeFigureOut">
              <a:rPr lang="en-CA" smtClean="0"/>
              <a:pPr/>
              <a:t>2017-02-15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11846-E73D-4389-9728-F41A0F148596}"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fjkdls.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0e0229f5a2effba34d832a05a015e755.jpg"/>
          <p:cNvPicPr>
            <a:picLocks noChangeAspect="1"/>
          </p:cNvPicPr>
          <p:nvPr/>
        </p:nvPicPr>
        <p:blipFill>
          <a:blip r:embed="rId3" cstate="print"/>
          <a:stretch>
            <a:fillRect/>
          </a:stretch>
        </p:blipFill>
        <p:spPr>
          <a:xfrm>
            <a:off x="0" y="0"/>
            <a:ext cx="925252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5632311"/>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All:  We will be with those around us in the journeys of hope as well as fear. </a:t>
            </a:r>
            <a:endParaRPr lang="en-CA" sz="4500" dirty="0" smtClean="0">
              <a:latin typeface="Arial" pitchFamily="34" charset="0"/>
              <a:cs typeface="Arial" pitchFamily="34" charset="0"/>
            </a:endParaRPr>
          </a:p>
          <a:p>
            <a:pPr lvl="0" eaLnBrk="0" fontAlgn="base" hangingPunct="0">
              <a:spcBef>
                <a:spcPct val="0"/>
              </a:spcBef>
              <a:spcAft>
                <a:spcPct val="0"/>
              </a:spcAft>
            </a:pPr>
            <a:r>
              <a:rPr lang="en-CA" sz="4500" dirty="0" smtClean="0">
                <a:solidFill>
                  <a:schemeClr val="tx1">
                    <a:lumMod val="65000"/>
                  </a:schemeClr>
                </a:solidFill>
                <a:latin typeface="Arial" pitchFamily="34" charset="0"/>
                <a:ea typeface="Times New Roman" pitchFamily="18" charset="0"/>
                <a:cs typeface="Arial" pitchFamily="34" charset="0"/>
              </a:rPr>
              <a:t>One:  We are called to love those who make that so hard. </a:t>
            </a:r>
            <a:endParaRPr lang="en-CA" sz="4500" dirty="0" smtClean="0">
              <a:solidFill>
                <a:schemeClr val="tx1">
                  <a:lumMod val="65000"/>
                </a:schemeClr>
              </a:solidFill>
              <a:latin typeface="Arial" pitchFamily="34" charset="0"/>
              <a:cs typeface="Arial" pitchFamily="34" charset="0"/>
            </a:endParaRPr>
          </a:p>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All:  We will rely on the One who loves us to fill us with that special grace.</a:t>
            </a:r>
            <a:endParaRPr lang="en-CA" sz="45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53249"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OPENING PRAYER:</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are God, Master Builder, so holy, we cannot understand, yet you turn the pages of your heart, so we might learn to love; so creative, we stand open-mouthed in awe and wonder, yet you teach us the words than can bring hope to those who need it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most. You are God, Wordsmith of new sayings, so gentle, some might think you weak, yet you dare to love those who confront you; so tolerant, some might think you naive, yet you are wise enough to always let us make fools of ourselves. You are God, Giver of wisdom, so exalted in glory, we lower our eyes, yet </a:t>
            </a:r>
            <a:r>
              <a:rPr lang="en-CA" sz="4500" b="1" dirty="0" smtClean="0">
                <a:latin typeface="Arial" pitchFamily="34" charset="0"/>
                <a:ea typeface="Times New Roman" pitchFamily="18" charset="0"/>
                <a:cs typeface="Arial" pitchFamily="34" charset="0"/>
              </a:rPr>
              <a:t>you</a:t>
            </a:r>
            <a:endParaRPr lang="en-CA" sz="4500" dirty="0" smtClean="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4939814"/>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move into our hearts in order to renovate our lives; so perfect in wonder, we tiptoe away, yet you stick with us until we are all grown-up in faith. You are God, and we gather in these moments to worship you. Amen.</a:t>
            </a:r>
            <a:endParaRPr lang="en-CA" sz="4500" dirty="0" smtClean="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thK414K7J2.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4355976" y="692696"/>
            <a:ext cx="4536504" cy="3170099"/>
          </a:xfrm>
          <a:prstGeom prst="rect">
            <a:avLst/>
          </a:prstGeom>
          <a:noFill/>
        </p:spPr>
        <p:txBody>
          <a:bodyPr wrap="square" rtlCol="0">
            <a:spAutoFit/>
          </a:bodyPr>
          <a:lstStyle/>
          <a:p>
            <a:pPr algn="ctr"/>
            <a:r>
              <a:rPr lang="en-CA" sz="4000" b="1" dirty="0">
                <a:solidFill>
                  <a:schemeClr val="bg1"/>
                </a:solidFill>
                <a:latin typeface="Georgia" pitchFamily="18" charset="0"/>
              </a:rPr>
              <a:t>HYMN: #331 </a:t>
            </a:r>
            <a:endParaRPr lang="en-CA" sz="4000" b="1" dirty="0" smtClean="0">
              <a:solidFill>
                <a:schemeClr val="bg1"/>
              </a:solidFill>
              <a:latin typeface="Georgia" pitchFamily="18" charset="0"/>
            </a:endParaRPr>
          </a:p>
          <a:p>
            <a:pPr algn="ctr"/>
            <a:r>
              <a:rPr lang="en-CA" sz="4000" b="1" dirty="0" smtClean="0">
                <a:solidFill>
                  <a:schemeClr val="bg1"/>
                </a:solidFill>
                <a:latin typeface="Georgia" pitchFamily="18" charset="0"/>
              </a:rPr>
              <a:t>“</a:t>
            </a:r>
            <a:r>
              <a:rPr lang="en-CA" sz="4000" b="1" dirty="0">
                <a:solidFill>
                  <a:schemeClr val="bg1"/>
                </a:solidFill>
                <a:latin typeface="Georgia" pitchFamily="18" charset="0"/>
              </a:rPr>
              <a:t>The Church’s One Foundation” </a:t>
            </a:r>
          </a:p>
          <a:p>
            <a:endParaRPr lang="en-CA" sz="4000" dirty="0">
              <a:solidFill>
                <a:schemeClr val="bg1"/>
              </a:solidFill>
              <a:latin typeface="Georgia" pitchFamily="18" charset="0"/>
            </a:endParaRPr>
          </a:p>
        </p:txBody>
      </p:sp>
      <p:pic>
        <p:nvPicPr>
          <p:cNvPr id="5" name="Picture 4" descr="winter.jpg"/>
          <p:cNvPicPr>
            <a:picLocks noChangeAspect="1"/>
          </p:cNvPicPr>
          <p:nvPr/>
        </p:nvPicPr>
        <p:blipFill>
          <a:blip r:embed="rId3" cstate="print"/>
          <a:stretch>
            <a:fillRect/>
          </a:stretch>
        </p:blipFill>
        <p:spPr>
          <a:xfrm>
            <a:off x="0" y="0"/>
            <a:ext cx="9144000" cy="6858000"/>
          </a:xfrm>
          <a:prstGeom prst="rect">
            <a:avLst/>
          </a:prstGeom>
        </p:spPr>
      </p:pic>
      <p:pic>
        <p:nvPicPr>
          <p:cNvPr id="7" name="Picture 6" descr="winter_landscape_by_french_paintings-d59sbmk.jpg"/>
          <p:cNvPicPr>
            <a:picLocks noChangeAspect="1"/>
          </p:cNvPicPr>
          <p:nvPr/>
        </p:nvPicPr>
        <p:blipFill>
          <a:blip r:embed="rId4" cstate="print"/>
          <a:stretch>
            <a:fillRect/>
          </a:stretch>
        </p:blipFill>
        <p:spPr>
          <a:xfrm>
            <a:off x="0" y="26479"/>
            <a:ext cx="9144000" cy="6805042"/>
          </a:xfrm>
          <a:prstGeom prst="rect">
            <a:avLst/>
          </a:prstGeom>
        </p:spPr>
      </p:pic>
      <p:sp>
        <p:nvSpPr>
          <p:cNvPr id="8" name="TextBox 7"/>
          <p:cNvSpPr txBox="1"/>
          <p:nvPr/>
        </p:nvSpPr>
        <p:spPr>
          <a:xfrm>
            <a:off x="395536" y="404664"/>
            <a:ext cx="8352928" cy="1477328"/>
          </a:xfrm>
          <a:prstGeom prst="rect">
            <a:avLst/>
          </a:prstGeom>
          <a:noFill/>
        </p:spPr>
        <p:txBody>
          <a:bodyPr wrap="square" rtlCol="0">
            <a:spAutoFit/>
          </a:bodyPr>
          <a:lstStyle/>
          <a:p>
            <a:pPr algn="ctr"/>
            <a:r>
              <a:rPr lang="en-CA" sz="4500" u="sng" dirty="0" smtClean="0">
                <a:solidFill>
                  <a:schemeClr val="bg1"/>
                </a:solidFill>
              </a:rPr>
              <a:t>*OPENING HYMN: VU#331</a:t>
            </a:r>
          </a:p>
          <a:p>
            <a:pPr algn="ctr"/>
            <a:r>
              <a:rPr lang="en-CA" sz="4500" dirty="0" smtClean="0">
                <a:solidFill>
                  <a:schemeClr val="bg1"/>
                </a:solidFill>
              </a:rPr>
              <a:t>“The Church’s One Foundation”</a:t>
            </a:r>
            <a:endParaRPr lang="en-CA" sz="45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endParaRPr lang="en-CA" sz="4000" dirty="0" smtClean="0">
              <a:latin typeface="Georgia" pitchFamily="18" charset="0"/>
            </a:endParaRPr>
          </a:p>
          <a:p>
            <a:r>
              <a:rPr lang="en-CA" sz="4500" dirty="0" smtClean="0"/>
              <a:t>The </a:t>
            </a:r>
            <a:r>
              <a:rPr lang="en-CA" sz="4500" dirty="0"/>
              <a:t>church's one foundation is Jesus Christ our Lord;</a:t>
            </a:r>
          </a:p>
          <a:p>
            <a:r>
              <a:rPr lang="en-CA" sz="4500" dirty="0" smtClean="0"/>
              <a:t>we </a:t>
            </a:r>
            <a:r>
              <a:rPr lang="en-CA" sz="4500" dirty="0"/>
              <a:t>are his new creation by water and the Word;</a:t>
            </a:r>
          </a:p>
          <a:p>
            <a:r>
              <a:rPr lang="en-CA" sz="4500" dirty="0" smtClean="0"/>
              <a:t>from </a:t>
            </a:r>
            <a:r>
              <a:rPr lang="en-CA" sz="4500" dirty="0"/>
              <a:t>heaven he came and sought us that we might ever be</a:t>
            </a:r>
          </a:p>
          <a:p>
            <a:r>
              <a:rPr lang="en-CA" sz="4500" dirty="0" smtClean="0"/>
              <a:t>his </a:t>
            </a:r>
            <a:r>
              <a:rPr lang="en-CA" sz="4500" dirty="0"/>
              <a:t>living servant people, by his own death set free.</a:t>
            </a:r>
          </a:p>
          <a:p>
            <a:r>
              <a:rPr lang="en-CA" sz="4000" dirty="0">
                <a:latin typeface="Georgia" pitchFamily="18" charset="0"/>
              </a:rPr>
              <a:t> </a:t>
            </a:r>
          </a:p>
          <a:p>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endParaRPr lang="en-CA" sz="4000" dirty="0" smtClean="0">
              <a:latin typeface="Georgia" pitchFamily="18" charset="0"/>
            </a:endParaRPr>
          </a:p>
          <a:p>
            <a:r>
              <a:rPr lang="en-CA" sz="4500" dirty="0" smtClean="0"/>
              <a:t>Called </a:t>
            </a:r>
            <a:r>
              <a:rPr lang="en-CA" sz="4500" dirty="0"/>
              <a:t>forth from every nation, yet one o'er all the earth;</a:t>
            </a:r>
          </a:p>
          <a:p>
            <a:r>
              <a:rPr lang="en-CA" sz="4500" dirty="0" smtClean="0"/>
              <a:t>one </a:t>
            </a:r>
            <a:r>
              <a:rPr lang="en-CA" sz="4500" dirty="0"/>
              <a:t>charter of salvation: one Lord, one faith, one birth.</a:t>
            </a:r>
          </a:p>
          <a:p>
            <a:r>
              <a:rPr lang="en-CA" sz="4500" dirty="0" smtClean="0"/>
              <a:t>One </a:t>
            </a:r>
            <a:r>
              <a:rPr lang="en-CA" sz="4500" dirty="0"/>
              <a:t>holy name professing and at one table fed,</a:t>
            </a:r>
          </a:p>
          <a:p>
            <a:r>
              <a:rPr lang="en-CA" sz="4500" dirty="0" smtClean="0"/>
              <a:t>to </a:t>
            </a:r>
            <a:r>
              <a:rPr lang="en-CA" sz="4500" dirty="0"/>
              <a:t>one hope always pressing, by Christ's own Spirit led.</a:t>
            </a:r>
          </a:p>
          <a:p>
            <a:r>
              <a:rPr lang="en-CA" sz="4000" dirty="0">
                <a:latin typeface="Georgia" pitchFamily="18" charset="0"/>
              </a:rPr>
              <a:t> </a:t>
            </a:r>
          </a:p>
          <a:p>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endParaRPr lang="en-CA" sz="4000" dirty="0" smtClean="0">
              <a:latin typeface="Georgia" pitchFamily="18" charset="0"/>
            </a:endParaRPr>
          </a:p>
          <a:p>
            <a:r>
              <a:rPr lang="en-CA" sz="4500" dirty="0" smtClean="0"/>
              <a:t>Though </a:t>
            </a:r>
            <a:r>
              <a:rPr lang="en-CA" sz="4500" dirty="0"/>
              <a:t>with a scornful wonder the world sees us oppressed,</a:t>
            </a:r>
          </a:p>
          <a:p>
            <a:r>
              <a:rPr lang="en-CA" sz="4500" dirty="0" smtClean="0"/>
              <a:t>by </a:t>
            </a:r>
            <a:r>
              <a:rPr lang="en-CA" sz="4500" dirty="0"/>
              <a:t>schisms rent asunder, by heresies distressed,</a:t>
            </a:r>
          </a:p>
          <a:p>
            <a:r>
              <a:rPr lang="en-CA" sz="4500" dirty="0" smtClean="0"/>
              <a:t>yet </a:t>
            </a:r>
            <a:r>
              <a:rPr lang="en-CA" sz="4500" dirty="0"/>
              <a:t>saints their watch are keeping; their cry goes up, 'How long</a:t>
            </a:r>
            <a:r>
              <a:rPr lang="en-CA" sz="4500" dirty="0" smtClean="0"/>
              <a:t>?‘</a:t>
            </a:r>
            <a:endParaRPr lang="en-CA" sz="4500" dirty="0"/>
          </a:p>
          <a:p>
            <a:r>
              <a:rPr lang="en-CA" sz="4500" dirty="0" smtClean="0"/>
              <a:t>But </a:t>
            </a:r>
            <a:r>
              <a:rPr lang="en-CA" sz="4500" dirty="0"/>
              <a:t>soon the night of weeping shall be the morn of song.</a:t>
            </a:r>
          </a:p>
          <a:p>
            <a:r>
              <a:rPr lang="en-CA" sz="4000" dirty="0">
                <a:latin typeface="Georgia" pitchFamily="18" charset="0"/>
              </a:rPr>
              <a:t> </a:t>
            </a:r>
          </a:p>
          <a:p>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endParaRPr lang="en-CA" sz="4000" dirty="0" smtClean="0">
              <a:latin typeface="Georgia" pitchFamily="18" charset="0"/>
            </a:endParaRPr>
          </a:p>
          <a:p>
            <a:r>
              <a:rPr lang="en-CA" sz="4500" dirty="0" smtClean="0"/>
              <a:t>Mid </a:t>
            </a:r>
            <a:r>
              <a:rPr lang="en-CA" sz="4500" dirty="0"/>
              <a:t>toil and tribulation, and tumult of our war,</a:t>
            </a:r>
          </a:p>
          <a:p>
            <a:r>
              <a:rPr lang="en-CA" sz="4500" dirty="0" smtClean="0"/>
              <a:t>we </a:t>
            </a:r>
            <a:r>
              <a:rPr lang="en-CA" sz="4500" dirty="0"/>
              <a:t>wait the consummation of peace forevermore;</a:t>
            </a:r>
          </a:p>
          <a:p>
            <a:r>
              <a:rPr lang="en-CA" sz="4500" dirty="0" smtClean="0"/>
              <a:t>till </a:t>
            </a:r>
            <a:r>
              <a:rPr lang="en-CA" sz="4500" dirty="0"/>
              <a:t>with the vision glorious our longing eyes are blest,</a:t>
            </a:r>
          </a:p>
          <a:p>
            <a:r>
              <a:rPr lang="en-CA" sz="4500" dirty="0" smtClean="0"/>
              <a:t>and </a:t>
            </a:r>
            <a:r>
              <a:rPr lang="en-CA" sz="4500" dirty="0"/>
              <a:t>the great church victorious shall be the church at rest.</a:t>
            </a:r>
          </a:p>
          <a:p>
            <a:r>
              <a:rPr lang="en-CA" sz="4000" dirty="0">
                <a:latin typeface="Georgia"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sz="4000" dirty="0" smtClean="0">
              <a:latin typeface="Georgia" pitchFamily="18" charset="0"/>
            </a:endParaRPr>
          </a:p>
          <a:p>
            <a:r>
              <a:rPr lang="en-CA" sz="4500" dirty="0" smtClean="0"/>
              <a:t>We </a:t>
            </a:r>
            <a:r>
              <a:rPr lang="en-CA" sz="4500" dirty="0"/>
              <a:t>now on earth have union with God the Three in One,</a:t>
            </a:r>
          </a:p>
          <a:p>
            <a:r>
              <a:rPr lang="en-CA" sz="4500" dirty="0" smtClean="0"/>
              <a:t>and </a:t>
            </a:r>
            <a:r>
              <a:rPr lang="en-CA" sz="4500" dirty="0"/>
              <a:t>share through faith communion with those whose rest is won.</a:t>
            </a:r>
          </a:p>
          <a:p>
            <a:r>
              <a:rPr lang="en-CA" sz="4500" dirty="0" smtClean="0"/>
              <a:t>Oh</a:t>
            </a:r>
            <a:r>
              <a:rPr lang="en-CA" sz="4500" dirty="0"/>
              <a:t>, happy ones, and holy! Lord, give us grace that we</a:t>
            </a:r>
          </a:p>
          <a:p>
            <a:r>
              <a:rPr lang="en-CA" sz="4500" dirty="0" smtClean="0"/>
              <a:t>like </a:t>
            </a:r>
            <a:r>
              <a:rPr lang="en-CA" sz="4500" dirty="0"/>
              <a:t>them, the meek and lowly, on high may dwell with thee</a:t>
            </a:r>
            <a:r>
              <a:rPr lang="en-CA" sz="4500" dirty="0" smtClean="0"/>
              <a:t>.</a:t>
            </a:r>
            <a:r>
              <a:rPr lang="en-CA" sz="4000" dirty="0" smtClean="0">
                <a:latin typeface="Georgia" pitchFamily="18" charset="0"/>
              </a:rPr>
              <a:t>~</a:t>
            </a:r>
            <a:endParaRPr lang="en-CA" sz="4000" dirty="0">
              <a:latin typeface="Georgia" pitchFamily="18" charset="0"/>
            </a:endParaRPr>
          </a:p>
          <a:p>
            <a:pPr algn="l"/>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7105"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PRAYER OF CONFESSION:</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God would teach us all we need in order to live in peace, to love others, to walk the right paths. Let us confess how foolish we are when we choose not to listen to such wisdom, as we pray together, saying,</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All:  A friend hurts us, we hurt them back; someone hits us, we strike back; a family member ridicules us, we gossip about him or</a:t>
            </a:r>
            <a:r>
              <a:rPr lang="en-CA" sz="4500" dirty="0" smtClean="0">
                <a:latin typeface="Arial" pitchFamily="34" charset="0"/>
                <a:cs typeface="Arial" pitchFamily="34" charset="0"/>
              </a:rPr>
              <a:t> </a:t>
            </a:r>
            <a:r>
              <a:rPr lang="en-CA" sz="4500" b="1" dirty="0" smtClean="0">
                <a:latin typeface="Arial" pitchFamily="34" charset="0"/>
                <a:ea typeface="Times New Roman" pitchFamily="18" charset="0"/>
                <a:cs typeface="Arial" pitchFamily="34" charset="0"/>
              </a:rPr>
              <a:t>her. That is how we have been taught to deal with those around us.</a:t>
            </a:r>
            <a:r>
              <a:rPr lang="en-CA" sz="4500" dirty="0" smtClean="0">
                <a:latin typeface="Arial" pitchFamily="34" charset="0"/>
                <a:ea typeface="Times New Roman" pitchFamily="18" charset="0"/>
                <a:cs typeface="Arial" pitchFamily="34" charset="0"/>
              </a:rPr>
              <a:t> </a:t>
            </a:r>
            <a:r>
              <a:rPr lang="en-CA" sz="4500" b="1" dirty="0" smtClean="0">
                <a:latin typeface="Arial" pitchFamily="34" charset="0"/>
                <a:ea typeface="Times New Roman" pitchFamily="18" charset="0"/>
                <a:cs typeface="Arial" pitchFamily="34" charset="0"/>
              </a:rPr>
              <a:t>But now, God of mercy, you call us to a different life the life of forgiving, not avenging; the life of peace, </a:t>
            </a:r>
            <a:r>
              <a:rPr lang="en-CA" sz="4500" b="1" dirty="0" smtClean="0">
                <a:latin typeface="Arial" pitchFamily="34" charset="0"/>
                <a:ea typeface="Times New Roman" pitchFamily="18" charset="0"/>
                <a:cs typeface="Arial" pitchFamily="34" charset="0"/>
              </a:rPr>
              <a:t>not</a:t>
            </a:r>
            <a:endParaRPr lang="en-CA" sz="4500" dirty="0" smtClean="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3554819"/>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anger; the life of love, not hate. As you forgive us of all we have done, and not done may we walk in your new ways of living, as we follow Jesus the Christ. Amen</a:t>
            </a:r>
            <a:endParaRPr lang="en-CA" sz="4500" dirty="0" smtClean="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3009"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WORDS OF ASSURANCE:</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It begins with God and ends with God – that love which can create, renew, restore. God loves you and forgives you – now and forever.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As we listen to God’s songs of mercy, we are cradled in grace – now and forever. Amen.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t_ind_3033a.jpg"/>
          <p:cNvPicPr>
            <a:picLocks noChangeAspect="1"/>
          </p:cNvPicPr>
          <p:nvPr/>
        </p:nvPicPr>
        <p:blipFill>
          <a:blip r:embed="rId2" cstate="print"/>
          <a:stretch>
            <a:fillRect/>
          </a:stretch>
        </p:blipFill>
        <p:spPr>
          <a:xfrm>
            <a:off x="2667000" y="0"/>
            <a:ext cx="3810000" cy="4857750"/>
          </a:xfrm>
          <a:prstGeom prst="rect">
            <a:avLst/>
          </a:prstGeom>
        </p:spPr>
      </p:pic>
      <p:pic>
        <p:nvPicPr>
          <p:cNvPr id="5" name="Picture 4" descr="thF0URASYC.jpg"/>
          <p:cNvPicPr>
            <a:picLocks noChangeAspect="1"/>
          </p:cNvPicPr>
          <p:nvPr/>
        </p:nvPicPr>
        <p:blipFill>
          <a:blip r:embed="rId3" cstate="print"/>
          <a:stretch>
            <a:fillRect/>
          </a:stretch>
        </p:blipFill>
        <p:spPr>
          <a:xfrm>
            <a:off x="3143250" y="2286000"/>
            <a:ext cx="2857500" cy="2286000"/>
          </a:xfrm>
          <a:prstGeom prst="rect">
            <a:avLst/>
          </a:prstGeom>
        </p:spPr>
      </p:pic>
      <p:pic>
        <p:nvPicPr>
          <p:cNvPr id="6" name="Picture 5" descr="thOJZQEL1O.jpg"/>
          <p:cNvPicPr>
            <a:picLocks noChangeAspect="1"/>
          </p:cNvPicPr>
          <p:nvPr/>
        </p:nvPicPr>
        <p:blipFill>
          <a:blip r:embed="rId4" cstate="print"/>
          <a:stretch>
            <a:fillRect/>
          </a:stretch>
        </p:blipFill>
        <p:spPr>
          <a:xfrm>
            <a:off x="0" y="-1"/>
            <a:ext cx="9144000" cy="6858001"/>
          </a:xfrm>
          <a:prstGeom prst="rect">
            <a:avLst/>
          </a:prstGeom>
        </p:spPr>
      </p:pic>
      <p:pic>
        <p:nvPicPr>
          <p:cNvPr id="7" name="Picture 6" descr="happy-snowman-copy.jpg"/>
          <p:cNvPicPr>
            <a:picLocks noChangeAspect="1"/>
          </p:cNvPicPr>
          <p:nvPr/>
        </p:nvPicPr>
        <p:blipFill>
          <a:blip r:embed="rId5" cstate="print"/>
          <a:stretch>
            <a:fillRect/>
          </a:stretch>
        </p:blipFill>
        <p:spPr>
          <a:xfrm>
            <a:off x="0" y="0"/>
            <a:ext cx="9144000" cy="6857999"/>
          </a:xfrm>
          <a:prstGeom prst="rect">
            <a:avLst/>
          </a:prstGeom>
        </p:spPr>
      </p:pic>
      <p:sp>
        <p:nvSpPr>
          <p:cNvPr id="8" name="TextBox 7"/>
          <p:cNvSpPr txBox="1"/>
          <p:nvPr/>
        </p:nvSpPr>
        <p:spPr>
          <a:xfrm>
            <a:off x="467544" y="332656"/>
            <a:ext cx="8136904" cy="784830"/>
          </a:xfrm>
          <a:prstGeom prst="rect">
            <a:avLst/>
          </a:prstGeom>
          <a:noFill/>
        </p:spPr>
        <p:txBody>
          <a:bodyPr wrap="square" rtlCol="0">
            <a:spAutoFit/>
          </a:bodyPr>
          <a:lstStyle/>
          <a:p>
            <a:pPr algn="ctr"/>
            <a:r>
              <a:rPr lang="en-CA" sz="4500" b="1" dirty="0" smtClean="0">
                <a:solidFill>
                  <a:srgbClr val="0070C0"/>
                </a:solidFill>
              </a:rPr>
              <a:t>CHILDREN’S TIME</a:t>
            </a:r>
            <a:endParaRPr lang="en-CA" sz="4500" b="1"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thOY82Y8LL.jpg"/>
          <p:cNvPicPr>
            <a:picLocks noChangeAspect="1"/>
          </p:cNvPicPr>
          <p:nvPr/>
        </p:nvPicPr>
        <p:blipFill>
          <a:blip r:embed="rId2" cstate="print"/>
          <a:stretch>
            <a:fillRect/>
          </a:stretch>
        </p:blipFill>
        <p:spPr>
          <a:xfrm>
            <a:off x="0" y="0"/>
            <a:ext cx="9144000" cy="6857999"/>
          </a:xfrm>
          <a:prstGeom prst="rect">
            <a:avLst/>
          </a:prstGeom>
        </p:spPr>
      </p:pic>
      <p:pic>
        <p:nvPicPr>
          <p:cNvPr id="5" name="Picture 4" descr="winter-fire-original-signed-watercolor-lynn-acourt.jpg"/>
          <p:cNvPicPr>
            <a:picLocks noChangeAspect="1"/>
          </p:cNvPicPr>
          <p:nvPr/>
        </p:nvPicPr>
        <p:blipFill>
          <a:blip r:embed="rId3" cstate="print"/>
          <a:stretch>
            <a:fillRect/>
          </a:stretch>
        </p:blipFill>
        <p:spPr>
          <a:xfrm>
            <a:off x="0" y="0"/>
            <a:ext cx="9144000" cy="6857999"/>
          </a:xfrm>
          <a:prstGeom prst="rect">
            <a:avLst/>
          </a:prstGeom>
        </p:spPr>
      </p:pic>
      <p:sp>
        <p:nvSpPr>
          <p:cNvPr id="6" name="TextBox 5"/>
          <p:cNvSpPr txBox="1"/>
          <p:nvPr/>
        </p:nvSpPr>
        <p:spPr>
          <a:xfrm>
            <a:off x="3275856" y="476672"/>
            <a:ext cx="5868144" cy="2169825"/>
          </a:xfrm>
          <a:prstGeom prst="rect">
            <a:avLst/>
          </a:prstGeom>
          <a:noFill/>
        </p:spPr>
        <p:txBody>
          <a:bodyPr wrap="square" rtlCol="0">
            <a:spAutoFit/>
          </a:bodyPr>
          <a:lstStyle/>
          <a:p>
            <a:pPr algn="ctr"/>
            <a:r>
              <a:rPr lang="en-CA" sz="4500" b="1" dirty="0" smtClean="0">
                <a:solidFill>
                  <a:schemeClr val="bg1"/>
                </a:solidFill>
              </a:rPr>
              <a:t>WELCOME</a:t>
            </a:r>
          </a:p>
          <a:p>
            <a:pPr algn="ctr"/>
            <a:r>
              <a:rPr lang="en-CA" sz="4500" b="1" dirty="0" smtClean="0">
                <a:solidFill>
                  <a:schemeClr val="bg1"/>
                </a:solidFill>
              </a:rPr>
              <a:t>&amp;</a:t>
            </a:r>
          </a:p>
          <a:p>
            <a:pPr algn="ctr"/>
            <a:r>
              <a:rPr lang="en-CA" sz="4500" b="1" dirty="0" smtClean="0">
                <a:solidFill>
                  <a:schemeClr val="bg1"/>
                </a:solidFill>
              </a:rPr>
              <a:t>ANNOUNCEMENTS</a:t>
            </a:r>
            <a:endParaRPr lang="en-CA" sz="4500"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attractive-winter-landscape-paintings-3-winter-landscape-watercolor-painting-1102-x-750.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4653136"/>
            <a:ext cx="9144000" cy="2862322"/>
          </a:xfrm>
          <a:prstGeom prst="rect">
            <a:avLst/>
          </a:prstGeom>
          <a:noFill/>
        </p:spPr>
        <p:txBody>
          <a:bodyPr wrap="square" rtlCol="0">
            <a:spAutoFit/>
          </a:bodyPr>
          <a:lstStyle/>
          <a:p>
            <a:pPr algn="ctr"/>
            <a:r>
              <a:rPr lang="en-CA" sz="4500" b="1" u="sng" dirty="0" smtClean="0"/>
              <a:t>*HYMN: VU#348</a:t>
            </a:r>
          </a:p>
          <a:p>
            <a:pPr algn="ctr"/>
            <a:r>
              <a:rPr lang="en-CA" sz="4500" b="1" dirty="0" smtClean="0"/>
              <a:t>“O Love How Deep, How Broad, </a:t>
            </a:r>
          </a:p>
          <a:p>
            <a:pPr algn="ctr"/>
            <a:r>
              <a:rPr lang="en-CA" sz="4500" b="1" dirty="0" smtClean="0"/>
              <a:t>How High”</a:t>
            </a:r>
          </a:p>
          <a:p>
            <a:pPr algn="ctr"/>
            <a:endParaRPr lang="en-CA" sz="45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37889" name="Rectangle 1"/>
          <p:cNvSpPr>
            <a:spLocks noChangeArrowheads="1"/>
          </p:cNvSpPr>
          <p:nvPr/>
        </p:nvSpPr>
        <p:spPr bwMode="auto">
          <a:xfrm>
            <a:off x="0" y="908720"/>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love, how deep, how broad, how high!</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fills the heart with ecstasy,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that God, in Jesus Christ, should take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our mortal form for mortals' sake.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36865" name="Rectangle 1"/>
          <p:cNvSpPr>
            <a:spLocks noChangeArrowheads="1"/>
          </p:cNvSpPr>
          <p:nvPr/>
        </p:nvSpPr>
        <p:spPr bwMode="auto">
          <a:xfrm>
            <a:off x="0" y="1916832"/>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God sent no angel to our race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higher or of lower place,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but wore the robe of human frame,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freely to this lost world came.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35841" name="Rectangle 1"/>
          <p:cNvSpPr>
            <a:spLocks noChangeArrowheads="1"/>
          </p:cNvSpPr>
          <p:nvPr/>
        </p:nvSpPr>
        <p:spPr bwMode="auto">
          <a:xfrm>
            <a:off x="0" y="1772816"/>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us he was baptized, and bore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holy fast, and hungered sore;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us temptations sharply knew;</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us the tempter overthrew.</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34817" name="Rectangle 1"/>
          <p:cNvSpPr>
            <a:spLocks noChangeArrowheads="1"/>
          </p:cNvSpPr>
          <p:nvPr/>
        </p:nvSpPr>
        <p:spPr bwMode="auto">
          <a:xfrm>
            <a:off x="0" y="1340768"/>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us he prayed, for us he taught,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us great daily works were wrought,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by words and signs, and actions, thus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still seeking not himself, but us.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33793" name="Rectangle 1"/>
          <p:cNvSpPr>
            <a:spLocks noChangeArrowheads="1"/>
          </p:cNvSpPr>
          <p:nvPr/>
        </p:nvSpPr>
        <p:spPr bwMode="auto">
          <a:xfrm>
            <a:off x="0" y="980728"/>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us to wicked foes betrayed,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scourged, mocked, in purple robe arrayed,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bore the shameful cross and death;</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us at length gave up his breath.</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32769" name="Rectangle 1"/>
          <p:cNvSpPr>
            <a:spLocks noChangeArrowheads="1"/>
          </p:cNvSpPr>
          <p:nvPr/>
        </p:nvSpPr>
        <p:spPr bwMode="auto">
          <a:xfrm>
            <a:off x="0" y="1340768"/>
            <a:ext cx="9144000"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us he rose from death again,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us he went on high to reign,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us he sent his Spirit here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guide, to strengthen and to cheer.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31745" name="Rectangle 1"/>
          <p:cNvSpPr>
            <a:spLocks noChangeArrowheads="1"/>
          </p:cNvSpPr>
          <p:nvPr/>
        </p:nvSpPr>
        <p:spPr bwMode="auto">
          <a:xfrm>
            <a:off x="0" y="1412776"/>
            <a:ext cx="9144000"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God whose boundless love has won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salvation for us through the Son,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God all praise and glory be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both now and through eternity.~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openbiblelightrays.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1124744"/>
            <a:ext cx="9144000" cy="4247317"/>
          </a:xfrm>
          <a:prstGeom prst="rect">
            <a:avLst/>
          </a:prstGeom>
          <a:noFill/>
        </p:spPr>
        <p:txBody>
          <a:bodyPr wrap="square" rtlCol="0">
            <a:spAutoFit/>
          </a:bodyPr>
          <a:lstStyle/>
          <a:p>
            <a:pPr algn="ctr"/>
            <a:r>
              <a:rPr lang="en-CA" sz="4500" u="sng" dirty="0" smtClean="0"/>
              <a:t>SCRIPTURE:</a:t>
            </a:r>
          </a:p>
          <a:p>
            <a:pPr algn="ctr"/>
            <a:r>
              <a:rPr lang="en-CA" sz="4500" dirty="0" smtClean="0"/>
              <a:t>1 Corinthians 3:10-11, 16-23</a:t>
            </a:r>
          </a:p>
          <a:p>
            <a:pPr algn="ctr"/>
            <a:endParaRPr lang="en-CA" sz="4500" dirty="0" smtClean="0"/>
          </a:p>
          <a:p>
            <a:pPr algn="ctr"/>
            <a:endParaRPr lang="en-CA" sz="4500" dirty="0" smtClean="0"/>
          </a:p>
          <a:p>
            <a:pPr algn="ctr"/>
            <a:r>
              <a:rPr lang="en-CA" sz="4500" dirty="0" smtClean="0"/>
              <a:t>Val Green</a:t>
            </a:r>
          </a:p>
          <a:p>
            <a:pPr algn="ctr"/>
            <a:endParaRPr lang="en-CA" sz="4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28673" name="Rectangle 1"/>
          <p:cNvSpPr>
            <a:spLocks noChangeArrowheads="1"/>
          </p:cNvSpPr>
          <p:nvPr/>
        </p:nvSpPr>
        <p:spPr bwMode="auto">
          <a:xfrm>
            <a:off x="0" y="9002464"/>
            <a:ext cx="9144000" cy="632480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effectLst/>
                <a:latin typeface="Arial" pitchFamily="34" charset="0"/>
                <a:ea typeface="Times New Roman" pitchFamily="18" charset="0"/>
                <a:cs typeface="Arial" pitchFamily="34" charset="0"/>
              </a:rPr>
              <a:t>According to the grace of God given to me, like a skilled master builder I laid a foundation, and someone else is building on it. Each builder must choose with care how to build on it. For no one can lay any foundation other than the one that has been laid; that foundation is Jesus Christ.</a:t>
            </a:r>
          </a:p>
        </p:txBody>
      </p:sp>
      <p:sp>
        <p:nvSpPr>
          <p:cNvPr id="28674" name="Rectangle 2"/>
          <p:cNvSpPr>
            <a:spLocks noChangeArrowheads="1"/>
          </p:cNvSpPr>
          <p:nvPr/>
        </p:nvSpPr>
        <p:spPr bwMode="auto">
          <a:xfrm>
            <a:off x="0" y="0"/>
            <a:ext cx="9144000" cy="632480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effectLst/>
                <a:latin typeface="Arial" pitchFamily="34" charset="0"/>
                <a:ea typeface="Times New Roman" pitchFamily="18" charset="0"/>
                <a:cs typeface="Arial" pitchFamily="34" charset="0"/>
              </a:rPr>
              <a:t>According to the grace of God given to me, like a skilled master builder I laid a foundation, and someone else is building on it. Each builder must choose with care how to build on it. </a:t>
            </a:r>
            <a:r>
              <a:rPr kumimoji="0" lang="en-CA" sz="4500" b="1" i="0" u="none" strike="noStrike" cap="none" normalizeH="0" baseline="30000" dirty="0" smtClean="0">
                <a:ln>
                  <a:noFill/>
                </a:ln>
                <a:effectLst/>
                <a:latin typeface="Arial" pitchFamily="34" charset="0"/>
                <a:ea typeface="Times New Roman" pitchFamily="18" charset="0"/>
                <a:cs typeface="Arial" pitchFamily="34" charset="0"/>
              </a:rPr>
              <a:t>11 </a:t>
            </a:r>
            <a:r>
              <a:rPr kumimoji="0" lang="en-CA" sz="4500" b="0" i="0" u="none" strike="noStrike" cap="none" normalizeH="0" baseline="0" dirty="0" smtClean="0">
                <a:ln>
                  <a:noFill/>
                </a:ln>
                <a:effectLst/>
                <a:latin typeface="Arial" pitchFamily="34" charset="0"/>
                <a:ea typeface="Times New Roman" pitchFamily="18" charset="0"/>
                <a:cs typeface="Arial" pitchFamily="34" charset="0"/>
              </a:rPr>
              <a:t>For no one can lay any foundation other than the one that has been laid; that foundation is Jesus Christ.</a:t>
            </a:r>
            <a:endParaRPr kumimoji="0" lang="en-CA" sz="45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18097262"/>
          </a:xfrm>
          <a:prstGeom prst="rect">
            <a:avLst/>
          </a:prstGeom>
        </p:spPr>
        <p:txBody>
          <a:bodyPr wrap="square">
            <a:spAutoFit/>
          </a:bodyPr>
          <a:lstStyle/>
          <a:p>
            <a:pPr lvl="0" eaLnBrk="0" fontAlgn="base" hangingPunct="0">
              <a:spcBef>
                <a:spcPct val="0"/>
              </a:spcBef>
              <a:spcAft>
                <a:spcPct val="0"/>
              </a:spcAft>
            </a:pPr>
            <a:r>
              <a:rPr lang="en-CA" sz="4500" dirty="0" smtClean="0">
                <a:latin typeface="Arial" pitchFamily="34" charset="0"/>
                <a:ea typeface="Times New Roman" pitchFamily="18" charset="0"/>
                <a:cs typeface="Arial" pitchFamily="34" charset="0"/>
              </a:rPr>
              <a:t>Do </a:t>
            </a:r>
            <a:r>
              <a:rPr lang="en-CA" sz="4500" dirty="0" smtClean="0">
                <a:latin typeface="Arial" pitchFamily="34" charset="0"/>
                <a:ea typeface="Times New Roman" pitchFamily="18" charset="0"/>
                <a:cs typeface="Arial" pitchFamily="34" charset="0"/>
              </a:rPr>
              <a:t>you not know that you are God’s temple and that God’s Spirit dwells in </a:t>
            </a:r>
            <a:r>
              <a:rPr lang="en-CA" sz="4500" dirty="0" smtClean="0">
                <a:latin typeface="Arial" pitchFamily="34" charset="0"/>
                <a:ea typeface="Times New Roman" pitchFamily="18" charset="0"/>
                <a:cs typeface="Arial" pitchFamily="34" charset="0"/>
              </a:rPr>
              <a:t>you?</a:t>
            </a:r>
            <a:r>
              <a:rPr lang="en-CA" sz="4500" baseline="30000" dirty="0" smtClean="0">
                <a:latin typeface="Arial" pitchFamily="34" charset="0"/>
                <a:ea typeface="Times New Roman" pitchFamily="18" charset="0"/>
                <a:cs typeface="Arial" pitchFamily="34" charset="0"/>
              </a:rPr>
              <a:t> </a:t>
            </a:r>
            <a:r>
              <a:rPr lang="en-CA" sz="4500" dirty="0" smtClean="0">
                <a:latin typeface="Arial" pitchFamily="34" charset="0"/>
                <a:ea typeface="Times New Roman" pitchFamily="18" charset="0"/>
                <a:cs typeface="Arial" pitchFamily="34" charset="0"/>
              </a:rPr>
              <a:t>If </a:t>
            </a:r>
            <a:r>
              <a:rPr lang="en-CA" sz="4500" dirty="0" smtClean="0">
                <a:latin typeface="Arial" pitchFamily="34" charset="0"/>
                <a:ea typeface="Times New Roman" pitchFamily="18" charset="0"/>
                <a:cs typeface="Arial" pitchFamily="34" charset="0"/>
              </a:rPr>
              <a:t>anyone destroys God’s temple, God will destroy that person. For God’s temple is holy, and you are that </a:t>
            </a:r>
            <a:r>
              <a:rPr lang="en-CA" sz="4500" dirty="0" smtClean="0">
                <a:latin typeface="Arial" pitchFamily="34" charset="0"/>
                <a:ea typeface="Times New Roman" pitchFamily="18" charset="0"/>
                <a:cs typeface="Arial" pitchFamily="34" charset="0"/>
              </a:rPr>
              <a:t>temple. Do </a:t>
            </a:r>
            <a:r>
              <a:rPr lang="en-CA" sz="4500" dirty="0" smtClean="0">
                <a:latin typeface="Arial" pitchFamily="34" charset="0"/>
                <a:ea typeface="Times New Roman" pitchFamily="18" charset="0"/>
                <a:cs typeface="Arial" pitchFamily="34" charset="0"/>
              </a:rPr>
              <a:t>not deceive yourselves. If you think that you are wise in this age, you should become fools so that you may become wise. </a:t>
            </a:r>
            <a:r>
              <a:rPr lang="en-CA" sz="4500" dirty="0" smtClean="0">
                <a:latin typeface="Arial" pitchFamily="34" charset="0"/>
                <a:ea typeface="Times New Roman" pitchFamily="18" charset="0"/>
                <a:cs typeface="Arial" pitchFamily="34" charset="0"/>
              </a:rPr>
              <a:t>For </a:t>
            </a:r>
            <a:r>
              <a:rPr lang="en-CA" sz="4500" dirty="0" smtClean="0">
                <a:latin typeface="Arial" pitchFamily="34" charset="0"/>
                <a:ea typeface="Times New Roman" pitchFamily="18" charset="0"/>
                <a:cs typeface="Arial" pitchFamily="34" charset="0"/>
              </a:rPr>
              <a:t>the wisdom of this world is foolishness with God. For it is written,</a:t>
            </a:r>
          </a:p>
          <a:p>
            <a:pPr lvl="0" eaLnBrk="0" fontAlgn="base" hangingPunct="0">
              <a:spcBef>
                <a:spcPct val="0"/>
              </a:spcBef>
              <a:spcAft>
                <a:spcPct val="0"/>
              </a:spcAft>
            </a:pPr>
            <a:r>
              <a:rPr lang="en-CA" sz="4500" dirty="0" smtClean="0">
                <a:latin typeface="Arial" pitchFamily="34" charset="0"/>
                <a:ea typeface="Times New Roman" pitchFamily="18" charset="0"/>
                <a:cs typeface="Arial" pitchFamily="34" charset="0"/>
              </a:rPr>
              <a:t>“He catches the wise in their craftiness,”</a:t>
            </a:r>
          </a:p>
          <a:p>
            <a:pPr lvl="0" eaLnBrk="0" fontAlgn="base" hangingPunct="0">
              <a:spcBef>
                <a:spcPct val="0"/>
              </a:spcBef>
              <a:spcAft>
                <a:spcPct val="0"/>
              </a:spcAft>
            </a:pPr>
            <a:r>
              <a:rPr lang="en-CA" sz="4500" b="1" baseline="30000" dirty="0" smtClean="0">
                <a:latin typeface="Arial" pitchFamily="34" charset="0"/>
                <a:ea typeface="Times New Roman" pitchFamily="18" charset="0"/>
                <a:cs typeface="Arial" pitchFamily="34" charset="0"/>
              </a:rPr>
              <a:t>20 </a:t>
            </a:r>
            <a:r>
              <a:rPr lang="en-CA" sz="4500" dirty="0" smtClean="0">
                <a:latin typeface="Arial" pitchFamily="34" charset="0"/>
                <a:ea typeface="Times New Roman" pitchFamily="18" charset="0"/>
                <a:cs typeface="Arial" pitchFamily="34" charset="0"/>
              </a:rPr>
              <a:t>and again,</a:t>
            </a:r>
          </a:p>
          <a:p>
            <a:pPr lvl="0" eaLnBrk="0" fontAlgn="base" hangingPunct="0">
              <a:spcBef>
                <a:spcPct val="0"/>
              </a:spcBef>
              <a:spcAft>
                <a:spcPct val="0"/>
              </a:spcAft>
            </a:pPr>
            <a:r>
              <a:rPr lang="en-CA" sz="4500" dirty="0" smtClean="0">
                <a:latin typeface="Arial" pitchFamily="34" charset="0"/>
                <a:ea typeface="Times New Roman" pitchFamily="18" charset="0"/>
                <a:cs typeface="Arial" pitchFamily="34" charset="0"/>
              </a:rPr>
              <a:t>“The Lord knows the thoughts of the wise,</a:t>
            </a:r>
            <a:br>
              <a:rPr lang="en-CA" sz="4500" dirty="0" smtClean="0">
                <a:latin typeface="Arial" pitchFamily="34" charset="0"/>
                <a:ea typeface="Times New Roman" pitchFamily="18" charset="0"/>
                <a:cs typeface="Arial" pitchFamily="34" charset="0"/>
              </a:rPr>
            </a:br>
            <a:r>
              <a:rPr lang="en-CA" sz="4500" dirty="0" smtClean="0">
                <a:latin typeface="Arial" pitchFamily="34" charset="0"/>
                <a:ea typeface="Times New Roman" pitchFamily="18" charset="0"/>
                <a:cs typeface="Arial" pitchFamily="34" charset="0"/>
              </a:rPr>
              <a:t>    that they are futile.”</a:t>
            </a:r>
          </a:p>
          <a:p>
            <a:pPr lvl="0" eaLnBrk="0" fontAlgn="base" hangingPunct="0">
              <a:spcBef>
                <a:spcPct val="0"/>
              </a:spcBef>
              <a:spcAft>
                <a:spcPct val="0"/>
              </a:spcAft>
            </a:pPr>
            <a:r>
              <a:rPr lang="en-CA" sz="4500" b="1" baseline="30000" dirty="0" smtClean="0">
                <a:latin typeface="Arial" pitchFamily="34" charset="0"/>
                <a:ea typeface="Times New Roman" pitchFamily="18" charset="0"/>
                <a:cs typeface="Arial" pitchFamily="34" charset="0"/>
              </a:rPr>
              <a:t>21 </a:t>
            </a:r>
            <a:r>
              <a:rPr lang="en-CA" sz="4500" dirty="0" smtClean="0">
                <a:latin typeface="Arial" pitchFamily="34" charset="0"/>
                <a:ea typeface="Times New Roman" pitchFamily="18" charset="0"/>
                <a:cs typeface="Arial" pitchFamily="34" charset="0"/>
              </a:rPr>
              <a:t>So let no one boast about human leaders. For all things are yours, </a:t>
            </a:r>
            <a:r>
              <a:rPr lang="en-CA" sz="4500" b="1" baseline="30000" dirty="0" smtClean="0">
                <a:latin typeface="Arial" pitchFamily="34" charset="0"/>
                <a:ea typeface="Times New Roman" pitchFamily="18" charset="0"/>
                <a:cs typeface="Arial" pitchFamily="34" charset="0"/>
              </a:rPr>
              <a:t>22 </a:t>
            </a:r>
            <a:r>
              <a:rPr lang="en-CA" sz="4500" dirty="0" smtClean="0">
                <a:latin typeface="Arial" pitchFamily="34" charset="0"/>
                <a:ea typeface="Times New Roman" pitchFamily="18" charset="0"/>
                <a:cs typeface="Arial" pitchFamily="34" charset="0"/>
              </a:rPr>
              <a:t>whether Paul or </a:t>
            </a:r>
            <a:r>
              <a:rPr lang="en-CA" sz="4500" dirty="0" err="1" smtClean="0">
                <a:latin typeface="Arial" pitchFamily="34" charset="0"/>
                <a:ea typeface="Times New Roman" pitchFamily="18" charset="0"/>
                <a:cs typeface="Arial" pitchFamily="34" charset="0"/>
              </a:rPr>
              <a:t>Apollos</a:t>
            </a:r>
            <a:r>
              <a:rPr lang="en-CA" sz="4500" dirty="0" smtClean="0">
                <a:latin typeface="Arial" pitchFamily="34" charset="0"/>
                <a:ea typeface="Times New Roman" pitchFamily="18" charset="0"/>
                <a:cs typeface="Arial" pitchFamily="34" charset="0"/>
              </a:rPr>
              <a:t> or </a:t>
            </a:r>
            <a:r>
              <a:rPr lang="en-CA" sz="4500" dirty="0" err="1" smtClean="0">
                <a:latin typeface="Arial" pitchFamily="34" charset="0"/>
                <a:ea typeface="Times New Roman" pitchFamily="18" charset="0"/>
                <a:cs typeface="Arial" pitchFamily="34" charset="0"/>
              </a:rPr>
              <a:t>Cephas</a:t>
            </a:r>
            <a:r>
              <a:rPr lang="en-CA" sz="4500" dirty="0" smtClean="0">
                <a:latin typeface="Arial" pitchFamily="34" charset="0"/>
                <a:ea typeface="Times New Roman" pitchFamily="18" charset="0"/>
                <a:cs typeface="Arial" pitchFamily="34" charset="0"/>
              </a:rPr>
              <a:t> or the world or life or death or the present or the future—all belong to you, </a:t>
            </a:r>
            <a:r>
              <a:rPr lang="en-CA" sz="4500" b="1" baseline="30000" dirty="0" smtClean="0">
                <a:latin typeface="Arial" pitchFamily="34" charset="0"/>
                <a:ea typeface="Times New Roman" pitchFamily="18" charset="0"/>
                <a:cs typeface="Arial" pitchFamily="34" charset="0"/>
              </a:rPr>
              <a:t>23 </a:t>
            </a:r>
            <a:r>
              <a:rPr lang="en-CA" sz="4500" dirty="0" smtClean="0">
                <a:latin typeface="Arial" pitchFamily="34" charset="0"/>
                <a:ea typeface="Times New Roman" pitchFamily="18" charset="0"/>
                <a:cs typeface="Arial" pitchFamily="34" charset="0"/>
              </a:rPr>
              <a:t>and you belong to Christ, and Christ belongs to God.</a:t>
            </a:r>
            <a:endParaRPr lang="en-CA" sz="4500" dirty="0" smtClean="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pPr lvl="0" eaLnBrk="0" fontAlgn="base" hangingPunct="0">
              <a:spcBef>
                <a:spcPct val="0"/>
              </a:spcBef>
              <a:spcAft>
                <a:spcPct val="0"/>
              </a:spcAft>
            </a:pPr>
            <a:r>
              <a:rPr lang="en-CA" sz="4500" dirty="0" smtClean="0">
                <a:latin typeface="Arial" pitchFamily="34" charset="0"/>
                <a:ea typeface="Times New Roman" pitchFamily="18" charset="0"/>
                <a:cs typeface="Arial" pitchFamily="34" charset="0"/>
              </a:rPr>
              <a:t>of this world is foolishness with God. For it is written</a:t>
            </a:r>
            <a:r>
              <a:rPr lang="en-CA" sz="4500" dirty="0" smtClean="0">
                <a:latin typeface="Arial" pitchFamily="34" charset="0"/>
                <a:ea typeface="Times New Roman" pitchFamily="18" charset="0"/>
                <a:cs typeface="Arial" pitchFamily="34" charset="0"/>
              </a:rPr>
              <a:t>, “</a:t>
            </a:r>
            <a:r>
              <a:rPr lang="en-CA" sz="4500" dirty="0" smtClean="0">
                <a:latin typeface="Arial" pitchFamily="34" charset="0"/>
                <a:ea typeface="Times New Roman" pitchFamily="18" charset="0"/>
                <a:cs typeface="Arial" pitchFamily="34" charset="0"/>
              </a:rPr>
              <a:t>He catches the wise in their craftiness</a:t>
            </a:r>
            <a:r>
              <a:rPr lang="en-CA" sz="4500" dirty="0" smtClean="0">
                <a:latin typeface="Arial" pitchFamily="34" charset="0"/>
                <a:ea typeface="Times New Roman" pitchFamily="18" charset="0"/>
                <a:cs typeface="Arial" pitchFamily="34" charset="0"/>
              </a:rPr>
              <a:t>,” and </a:t>
            </a:r>
            <a:r>
              <a:rPr lang="en-CA" sz="4500" dirty="0" smtClean="0">
                <a:latin typeface="Arial" pitchFamily="34" charset="0"/>
                <a:ea typeface="Times New Roman" pitchFamily="18" charset="0"/>
                <a:cs typeface="Arial" pitchFamily="34" charset="0"/>
              </a:rPr>
              <a:t>again</a:t>
            </a:r>
            <a:r>
              <a:rPr lang="en-CA" sz="4500" dirty="0" smtClean="0">
                <a:latin typeface="Arial" pitchFamily="34" charset="0"/>
                <a:ea typeface="Times New Roman" pitchFamily="18" charset="0"/>
                <a:cs typeface="Arial" pitchFamily="34" charset="0"/>
              </a:rPr>
              <a:t>, “</a:t>
            </a:r>
            <a:r>
              <a:rPr lang="en-CA" sz="4500" dirty="0" smtClean="0">
                <a:latin typeface="Arial" pitchFamily="34" charset="0"/>
                <a:ea typeface="Times New Roman" pitchFamily="18" charset="0"/>
                <a:cs typeface="Arial" pitchFamily="34" charset="0"/>
              </a:rPr>
              <a:t>The Lord knows the thoughts of the </a:t>
            </a:r>
            <a:r>
              <a:rPr lang="en-CA" sz="4500" dirty="0" smtClean="0">
                <a:latin typeface="Arial" pitchFamily="34" charset="0"/>
                <a:ea typeface="Times New Roman" pitchFamily="18" charset="0"/>
                <a:cs typeface="Arial" pitchFamily="34" charset="0"/>
              </a:rPr>
              <a:t>wise, that </a:t>
            </a:r>
            <a:r>
              <a:rPr lang="en-CA" sz="4500" dirty="0" smtClean="0">
                <a:latin typeface="Arial" pitchFamily="34" charset="0"/>
                <a:ea typeface="Times New Roman" pitchFamily="18" charset="0"/>
                <a:cs typeface="Arial" pitchFamily="34" charset="0"/>
              </a:rPr>
              <a:t>they are futile</a:t>
            </a:r>
            <a:r>
              <a:rPr lang="en-CA" sz="4500" dirty="0" smtClean="0">
                <a:latin typeface="Arial" pitchFamily="34" charset="0"/>
                <a:ea typeface="Times New Roman" pitchFamily="18" charset="0"/>
                <a:cs typeface="Arial" pitchFamily="34" charset="0"/>
              </a:rPr>
              <a:t>.” So </a:t>
            </a:r>
            <a:r>
              <a:rPr lang="en-CA" sz="4500" dirty="0" smtClean="0">
                <a:latin typeface="Arial" pitchFamily="34" charset="0"/>
                <a:ea typeface="Times New Roman" pitchFamily="18" charset="0"/>
                <a:cs typeface="Arial" pitchFamily="34" charset="0"/>
              </a:rPr>
              <a:t>let no one boast about human leaders. For all things are yours</a:t>
            </a:r>
            <a:r>
              <a:rPr lang="en-CA" sz="4500" dirty="0" smtClean="0">
                <a:latin typeface="Arial" pitchFamily="34" charset="0"/>
                <a:ea typeface="Times New Roman" pitchFamily="18" charset="0"/>
                <a:cs typeface="Arial" pitchFamily="34" charset="0"/>
              </a:rPr>
              <a:t>,</a:t>
            </a:r>
            <a:r>
              <a:rPr lang="en-CA" sz="4500" b="1" baseline="30000" dirty="0" smtClean="0">
                <a:latin typeface="Arial" pitchFamily="34" charset="0"/>
                <a:ea typeface="Times New Roman" pitchFamily="18" charset="0"/>
                <a:cs typeface="Arial" pitchFamily="34" charset="0"/>
              </a:rPr>
              <a:t> </a:t>
            </a:r>
            <a:r>
              <a:rPr lang="en-CA" sz="4500" dirty="0" smtClean="0">
                <a:latin typeface="Arial" pitchFamily="34" charset="0"/>
                <a:ea typeface="Times New Roman" pitchFamily="18" charset="0"/>
                <a:cs typeface="Arial" pitchFamily="34" charset="0"/>
              </a:rPr>
              <a:t>whether Paul or </a:t>
            </a:r>
            <a:r>
              <a:rPr lang="en-CA" sz="4500" dirty="0" err="1" smtClean="0">
                <a:latin typeface="Arial" pitchFamily="34" charset="0"/>
                <a:ea typeface="Times New Roman" pitchFamily="18" charset="0"/>
                <a:cs typeface="Arial" pitchFamily="34" charset="0"/>
              </a:rPr>
              <a:t>Apollos</a:t>
            </a:r>
            <a:r>
              <a:rPr lang="en-CA" sz="4500" dirty="0" smtClean="0">
                <a:latin typeface="Arial" pitchFamily="34" charset="0"/>
                <a:ea typeface="Times New Roman" pitchFamily="18" charset="0"/>
                <a:cs typeface="Arial" pitchFamily="34" charset="0"/>
              </a:rPr>
              <a:t> or </a:t>
            </a:r>
            <a:r>
              <a:rPr lang="en-CA" sz="4500" dirty="0" err="1" smtClean="0">
                <a:latin typeface="Arial" pitchFamily="34" charset="0"/>
                <a:ea typeface="Times New Roman" pitchFamily="18" charset="0"/>
                <a:cs typeface="Arial" pitchFamily="34" charset="0"/>
              </a:rPr>
              <a:t>Cephas</a:t>
            </a:r>
            <a:r>
              <a:rPr lang="en-CA" sz="4500" dirty="0" smtClean="0">
                <a:latin typeface="Arial" pitchFamily="34" charset="0"/>
                <a:ea typeface="Times New Roman" pitchFamily="18" charset="0"/>
                <a:cs typeface="Arial" pitchFamily="34" charset="0"/>
              </a:rPr>
              <a:t> or the world or life or death or the present or the </a:t>
            </a:r>
            <a:r>
              <a:rPr lang="en-CA" sz="4500" dirty="0" smtClean="0">
                <a:latin typeface="Arial" pitchFamily="34" charset="0"/>
                <a:ea typeface="Times New Roman" pitchFamily="18" charset="0"/>
                <a:cs typeface="Arial" pitchFamily="34" charset="0"/>
              </a:rPr>
              <a:t>future—all</a:t>
            </a:r>
            <a:endParaRPr lang="en-CA" sz="4500" dirty="0" smtClean="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1477328"/>
          </a:xfrm>
          <a:prstGeom prst="rect">
            <a:avLst/>
          </a:prstGeom>
        </p:spPr>
        <p:txBody>
          <a:bodyPr wrap="square">
            <a:spAutoFit/>
          </a:bodyPr>
          <a:lstStyle/>
          <a:p>
            <a:pPr lvl="0" eaLnBrk="0" fontAlgn="base" hangingPunct="0">
              <a:spcBef>
                <a:spcPct val="0"/>
              </a:spcBef>
              <a:spcAft>
                <a:spcPct val="0"/>
              </a:spcAft>
            </a:pPr>
            <a:r>
              <a:rPr lang="en-CA" sz="4500" dirty="0" smtClean="0">
                <a:latin typeface="Arial" pitchFamily="34" charset="0"/>
                <a:ea typeface="Times New Roman" pitchFamily="18" charset="0"/>
                <a:cs typeface="Arial" pitchFamily="34" charset="0"/>
              </a:rPr>
              <a:t>belong to you, </a:t>
            </a:r>
            <a:r>
              <a:rPr lang="en-CA" sz="4500" dirty="0" smtClean="0">
                <a:latin typeface="Arial" pitchFamily="34" charset="0"/>
                <a:ea typeface="Times New Roman" pitchFamily="18" charset="0"/>
                <a:cs typeface="Arial" pitchFamily="34" charset="0"/>
              </a:rPr>
              <a:t>and </a:t>
            </a:r>
            <a:r>
              <a:rPr lang="en-CA" sz="4500" dirty="0" smtClean="0">
                <a:latin typeface="Arial" pitchFamily="34" charset="0"/>
                <a:ea typeface="Times New Roman" pitchFamily="18" charset="0"/>
                <a:cs typeface="Arial" pitchFamily="34" charset="0"/>
              </a:rPr>
              <a:t>you belong to Christ, and Christ belongs to God.</a:t>
            </a:r>
            <a:endParaRPr lang="en-CA" sz="4500" dirty="0" smtClean="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sd.pn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yu.jpg"/>
          <p:cNvPicPr>
            <a:picLocks noChangeAspect="1"/>
          </p:cNvPicPr>
          <p:nvPr/>
        </p:nvPicPr>
        <p:blipFill>
          <a:blip r:embed="rId3" cstate="print"/>
          <a:stretch>
            <a:fillRect/>
          </a:stretch>
        </p:blipFill>
        <p:spPr>
          <a:xfrm>
            <a:off x="3367087" y="2481262"/>
            <a:ext cx="2409825" cy="1895475"/>
          </a:xfrm>
          <a:prstGeom prst="rect">
            <a:avLst/>
          </a:prstGeom>
        </p:spPr>
      </p:pic>
      <p:pic>
        <p:nvPicPr>
          <p:cNvPr id="6" name="Picture 5" descr="hymns.jpg"/>
          <p:cNvPicPr>
            <a:picLocks noChangeAspect="1"/>
          </p:cNvPicPr>
          <p:nvPr/>
        </p:nvPicPr>
        <p:blipFill>
          <a:blip r:embed="rId4" cstate="print"/>
          <a:stretch>
            <a:fillRect/>
          </a:stretch>
        </p:blipFill>
        <p:spPr>
          <a:xfrm>
            <a:off x="0" y="0"/>
            <a:ext cx="9144000" cy="6858000"/>
          </a:xfrm>
          <a:prstGeom prst="rect">
            <a:avLst/>
          </a:prstGeom>
        </p:spPr>
      </p:pic>
      <p:sp>
        <p:nvSpPr>
          <p:cNvPr id="7" name="TextBox 6"/>
          <p:cNvSpPr txBox="1"/>
          <p:nvPr/>
        </p:nvSpPr>
        <p:spPr>
          <a:xfrm>
            <a:off x="395536" y="2060848"/>
            <a:ext cx="8352928" cy="3139321"/>
          </a:xfrm>
          <a:prstGeom prst="rect">
            <a:avLst/>
          </a:prstGeom>
          <a:noFill/>
        </p:spPr>
        <p:txBody>
          <a:bodyPr wrap="square" rtlCol="0">
            <a:spAutoFit/>
          </a:bodyPr>
          <a:lstStyle/>
          <a:p>
            <a:pPr algn="ctr"/>
            <a:r>
              <a:rPr lang="en-CA" sz="6600" b="1" u="sng" dirty="0" smtClean="0">
                <a:solidFill>
                  <a:schemeClr val="bg1"/>
                </a:solidFill>
              </a:rPr>
              <a:t>MINISTRY OF MUSIC:</a:t>
            </a:r>
          </a:p>
          <a:p>
            <a:pPr algn="ctr"/>
            <a:endParaRPr lang="en-CA" sz="6600" dirty="0" smtClean="0">
              <a:solidFill>
                <a:schemeClr val="bg1"/>
              </a:solidFill>
            </a:endParaRPr>
          </a:p>
          <a:p>
            <a:pPr algn="ctr"/>
            <a:r>
              <a:rPr lang="en-CA" sz="6600" b="1" dirty="0" smtClean="0">
                <a:solidFill>
                  <a:schemeClr val="bg1"/>
                </a:solidFill>
              </a:rPr>
              <a:t>Jack </a:t>
            </a:r>
            <a:r>
              <a:rPr lang="en-CA" sz="6600" b="1" dirty="0" err="1" smtClean="0">
                <a:solidFill>
                  <a:schemeClr val="bg1"/>
                </a:solidFill>
              </a:rPr>
              <a:t>Glaves</a:t>
            </a:r>
            <a:endParaRPr lang="en-CA" sz="6600" b="1"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openbiblelightrays.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1124744"/>
            <a:ext cx="9144000" cy="4247317"/>
          </a:xfrm>
          <a:prstGeom prst="rect">
            <a:avLst/>
          </a:prstGeom>
          <a:noFill/>
        </p:spPr>
        <p:txBody>
          <a:bodyPr wrap="square" rtlCol="0">
            <a:spAutoFit/>
          </a:bodyPr>
          <a:lstStyle/>
          <a:p>
            <a:pPr algn="ctr"/>
            <a:r>
              <a:rPr lang="en-CA" sz="4500" u="sng" dirty="0" smtClean="0"/>
              <a:t>SCRIPTURE:</a:t>
            </a:r>
          </a:p>
          <a:p>
            <a:pPr algn="ctr"/>
            <a:r>
              <a:rPr lang="en-CA" sz="4500" dirty="0" smtClean="0"/>
              <a:t>Matthew 5:38-48</a:t>
            </a:r>
          </a:p>
          <a:p>
            <a:pPr algn="ctr"/>
            <a:endParaRPr lang="en-CA" sz="4500" dirty="0" smtClean="0"/>
          </a:p>
          <a:p>
            <a:pPr algn="ctr"/>
            <a:endParaRPr lang="en-CA" sz="4500" dirty="0" smtClean="0"/>
          </a:p>
          <a:p>
            <a:pPr algn="ctr"/>
            <a:r>
              <a:rPr lang="en-CA" sz="4500" dirty="0" smtClean="0"/>
              <a:t>Val Green</a:t>
            </a:r>
          </a:p>
          <a:p>
            <a:pPr algn="ctr"/>
            <a:endParaRPr lang="en-CA" sz="45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u="sng" dirty="0" smtClean="0"/>
              <a:t>Concerning Retaliation</a:t>
            </a:r>
          </a:p>
          <a:p>
            <a:r>
              <a:rPr lang="en-CA" sz="4500" dirty="0" smtClean="0"/>
              <a:t>“You </a:t>
            </a:r>
            <a:r>
              <a:rPr lang="en-CA" sz="4500" dirty="0" smtClean="0"/>
              <a:t>have heard that it was said, ‘An eye for an eye and a tooth for a tooth</a:t>
            </a:r>
            <a:r>
              <a:rPr lang="en-CA" sz="4500" dirty="0" smtClean="0"/>
              <a:t>.’</a:t>
            </a:r>
            <a:r>
              <a:rPr lang="en-CA" sz="4500" b="1" baseline="30000" dirty="0" smtClean="0"/>
              <a:t> </a:t>
            </a:r>
            <a:r>
              <a:rPr lang="en-CA" sz="4500" dirty="0" smtClean="0"/>
              <a:t>But I say to you, Do not resist an evildoer. But if anyone strikes you on the right cheek, turn the other also; </a:t>
            </a:r>
            <a:r>
              <a:rPr lang="en-CA" sz="4500" b="1" baseline="30000" dirty="0" smtClean="0"/>
              <a:t> </a:t>
            </a:r>
            <a:r>
              <a:rPr lang="en-CA" sz="4500" dirty="0" smtClean="0"/>
              <a:t>and if anyone wants to sue you and take your coat, give your cloak as well; </a:t>
            </a:r>
            <a:r>
              <a:rPr lang="en-CA" sz="4500" b="1" baseline="30000" dirty="0" smtClean="0"/>
              <a:t> </a:t>
            </a:r>
            <a:r>
              <a:rPr lang="en-CA" sz="4500" dirty="0" smtClean="0"/>
              <a:t>and if anyone forces you to go one mile, go also the </a:t>
            </a:r>
            <a:r>
              <a:rPr lang="en-CA" sz="4500" dirty="0" smtClean="0"/>
              <a:t>second</a:t>
            </a:r>
            <a:endParaRPr lang="en-CA" sz="4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CA" sz="4500" u="sng" dirty="0" smtClean="0"/>
              <a:t>Sanctus: MV#7</a:t>
            </a:r>
          </a:p>
          <a:p>
            <a:r>
              <a:rPr lang="en-CA" sz="4500" dirty="0" smtClean="0"/>
              <a:t>Ga....</a:t>
            </a:r>
            <a:r>
              <a:rPr lang="en-CA" sz="4500" dirty="0" err="1" smtClean="0"/>
              <a:t>ther</a:t>
            </a:r>
            <a:r>
              <a:rPr lang="en-CA" sz="4500" dirty="0" smtClean="0"/>
              <a:t> us in, ground us..........in you..........</a:t>
            </a:r>
          </a:p>
          <a:p>
            <a:r>
              <a:rPr lang="en-CA" sz="4500" dirty="0" smtClean="0"/>
              <a:t>Ga....</a:t>
            </a:r>
            <a:r>
              <a:rPr lang="en-CA" sz="4500" dirty="0" err="1" smtClean="0"/>
              <a:t>ther</a:t>
            </a:r>
            <a:r>
              <a:rPr lang="en-CA" sz="4500" dirty="0" smtClean="0"/>
              <a:t> us in, </a:t>
            </a:r>
          </a:p>
          <a:p>
            <a:r>
              <a:rPr lang="en-CA" sz="4500" dirty="0" smtClean="0"/>
              <a:t>ground us..........in you...........</a:t>
            </a:r>
          </a:p>
          <a:p>
            <a:r>
              <a:rPr lang="en-CA" sz="4500" dirty="0" smtClean="0"/>
              <a:t> Ga....</a:t>
            </a:r>
            <a:r>
              <a:rPr lang="en-CA" sz="4500" dirty="0" err="1" smtClean="0"/>
              <a:t>ther</a:t>
            </a:r>
            <a:r>
              <a:rPr lang="en-CA" sz="4500" dirty="0" smtClean="0"/>
              <a:t> us in..........</a:t>
            </a:r>
          </a:p>
          <a:p>
            <a:r>
              <a:rPr lang="en-CA" sz="4500" dirty="0" smtClean="0"/>
              <a:t>Ga....</a:t>
            </a:r>
            <a:r>
              <a:rPr lang="en-CA" sz="4500" dirty="0" err="1" smtClean="0"/>
              <a:t>ther</a:t>
            </a:r>
            <a:r>
              <a:rPr lang="en-CA" sz="4500" dirty="0" smtClean="0"/>
              <a:t> us in..........</a:t>
            </a:r>
          </a:p>
          <a:p>
            <a:r>
              <a:rPr lang="en-CA" sz="4500" dirty="0" smtClean="0"/>
              <a:t>ground us.......... ground us..... in you.~</a:t>
            </a:r>
            <a:endParaRPr lang="en-CA" sz="45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mile. </a:t>
            </a:r>
            <a:r>
              <a:rPr lang="en-CA" sz="4500" b="1" baseline="30000" dirty="0" smtClean="0"/>
              <a:t> </a:t>
            </a:r>
            <a:r>
              <a:rPr lang="en-CA" sz="4500" dirty="0" smtClean="0"/>
              <a:t>Give to everyone who begs from you, and do not refuse anyone who wants to borrow from you.</a:t>
            </a:r>
          </a:p>
          <a:p>
            <a:r>
              <a:rPr lang="en-CA" sz="4500" u="sng" dirty="0" smtClean="0"/>
              <a:t>Love for Enemies</a:t>
            </a:r>
          </a:p>
          <a:p>
            <a:r>
              <a:rPr lang="en-CA" sz="4500" dirty="0" smtClean="0"/>
              <a:t>“You </a:t>
            </a:r>
            <a:r>
              <a:rPr lang="en-CA" sz="4500" dirty="0" smtClean="0"/>
              <a:t>have heard that it was said, ‘You shall love your neighbor and hate your enemy.’ </a:t>
            </a:r>
            <a:r>
              <a:rPr lang="en-CA" sz="4500" dirty="0" smtClean="0"/>
              <a:t>But </a:t>
            </a:r>
            <a:r>
              <a:rPr lang="en-CA" sz="4500" dirty="0" smtClean="0"/>
              <a:t>I say to you, Love your enemies and pray for those who persecute you, </a:t>
            </a:r>
            <a:r>
              <a:rPr lang="en-CA" sz="4500" b="1" baseline="30000" dirty="0" smtClean="0"/>
              <a:t> </a:t>
            </a:r>
            <a:r>
              <a:rPr lang="en-CA" sz="4500" dirty="0" smtClean="0"/>
              <a:t>so that you may be children of your Father in heaven; </a:t>
            </a:r>
            <a:r>
              <a:rPr lang="en-CA" sz="4500" dirty="0" smtClean="0"/>
              <a:t>for</a:t>
            </a:r>
            <a:endParaRPr lang="en-CA" sz="45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32694"/>
          </a:xfrm>
          <a:prstGeom prst="rect">
            <a:avLst/>
          </a:prstGeom>
        </p:spPr>
        <p:txBody>
          <a:bodyPr wrap="square">
            <a:spAutoFit/>
          </a:bodyPr>
          <a:lstStyle/>
          <a:p>
            <a:r>
              <a:rPr lang="en-CA" sz="4100" dirty="0" smtClean="0"/>
              <a:t>he makes his sun rise on the evil and on the good, and sends rain on the righteous and on the unrighteous</a:t>
            </a:r>
            <a:r>
              <a:rPr lang="en-CA" sz="4100" dirty="0" smtClean="0"/>
              <a:t>.</a:t>
            </a:r>
            <a:r>
              <a:rPr lang="en-CA" sz="4100" b="1" baseline="30000" dirty="0" smtClean="0"/>
              <a:t> </a:t>
            </a:r>
            <a:r>
              <a:rPr lang="en-CA" sz="4100" dirty="0" smtClean="0"/>
              <a:t>For if you love those who love you, what reward do you have? Do not even the tax collectors do the same? </a:t>
            </a:r>
            <a:r>
              <a:rPr lang="en-CA" sz="4100" b="1" baseline="30000" dirty="0" smtClean="0"/>
              <a:t> </a:t>
            </a:r>
            <a:r>
              <a:rPr lang="en-CA" sz="4100" dirty="0" smtClean="0"/>
              <a:t>And if you greet only your brothers and sisters</a:t>
            </a:r>
            <a:r>
              <a:rPr lang="en-CA" sz="4100" dirty="0" smtClean="0"/>
              <a:t>,</a:t>
            </a:r>
            <a:r>
              <a:rPr lang="en-CA" sz="4100" dirty="0" smtClean="0"/>
              <a:t> what more are you doing than others? Do not even the Gentiles do the same? </a:t>
            </a:r>
            <a:r>
              <a:rPr lang="en-CA" sz="4100" b="1" baseline="30000" dirty="0" smtClean="0"/>
              <a:t> </a:t>
            </a:r>
            <a:r>
              <a:rPr lang="en-CA" sz="4100" dirty="0" smtClean="0"/>
              <a:t>Be perfect, therefore, as your heavenly Father is perfect.</a:t>
            </a:r>
            <a:endParaRPr lang="en-CA" sz="41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fotolia_57595865_subscription_xl.jpg"/>
          <p:cNvPicPr>
            <a:picLocks noChangeAspect="1"/>
          </p:cNvPicPr>
          <p:nvPr/>
        </p:nvPicPr>
        <p:blipFill>
          <a:blip r:embed="rId2" cstate="print"/>
          <a:stretch>
            <a:fillRect/>
          </a:stretch>
        </p:blipFill>
        <p:spPr>
          <a:xfrm>
            <a:off x="0" y="0"/>
            <a:ext cx="9144000" cy="6857999"/>
          </a:xfrm>
          <a:prstGeom prst="rect">
            <a:avLst/>
          </a:prstGeom>
        </p:spPr>
      </p:pic>
      <p:sp>
        <p:nvSpPr>
          <p:cNvPr id="5" name="TextBox 4"/>
          <p:cNvSpPr txBox="1"/>
          <p:nvPr/>
        </p:nvSpPr>
        <p:spPr>
          <a:xfrm>
            <a:off x="1115616" y="6073170"/>
            <a:ext cx="6840760" cy="784830"/>
          </a:xfrm>
          <a:prstGeom prst="rect">
            <a:avLst/>
          </a:prstGeom>
          <a:noFill/>
        </p:spPr>
        <p:txBody>
          <a:bodyPr wrap="square" rtlCol="0">
            <a:spAutoFit/>
          </a:bodyPr>
          <a:lstStyle/>
          <a:p>
            <a:pPr algn="ctr"/>
            <a:r>
              <a:rPr lang="en-CA" sz="4500" b="1" dirty="0" smtClean="0"/>
              <a:t>SERMON</a:t>
            </a:r>
            <a:endParaRPr lang="en-CA" sz="45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IMG_3694-500.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79512" y="188640"/>
            <a:ext cx="8712968" cy="1477328"/>
          </a:xfrm>
          <a:prstGeom prst="rect">
            <a:avLst/>
          </a:prstGeom>
          <a:noFill/>
        </p:spPr>
        <p:txBody>
          <a:bodyPr wrap="square" rtlCol="0">
            <a:spAutoFit/>
          </a:bodyPr>
          <a:lstStyle/>
          <a:p>
            <a:pPr algn="ctr"/>
            <a:r>
              <a:rPr lang="en-CA" sz="4500" u="sng" dirty="0" smtClean="0">
                <a:solidFill>
                  <a:schemeClr val="bg1"/>
                </a:solidFill>
              </a:rPr>
              <a:t>*HYMN: VU#595</a:t>
            </a:r>
          </a:p>
          <a:p>
            <a:pPr algn="ctr"/>
            <a:r>
              <a:rPr lang="en-CA" sz="4500" dirty="0" smtClean="0">
                <a:solidFill>
                  <a:schemeClr val="bg1"/>
                </a:solidFill>
              </a:rPr>
              <a:t>“The Servant Song”</a:t>
            </a:r>
            <a:endParaRPr lang="en-CA" sz="4500"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5361" name="Rectangle 1"/>
          <p:cNvSpPr>
            <a:spLocks noChangeArrowheads="1"/>
          </p:cNvSpPr>
          <p:nvPr/>
        </p:nvSpPr>
        <p:spPr bwMode="auto">
          <a:xfrm>
            <a:off x="0" y="1916832"/>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are pilgrims on a journey,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fellow travellers on the road;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are here to help each other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walk the mile and bear the load.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4337" name="Rectangle 1"/>
          <p:cNvSpPr>
            <a:spLocks noChangeArrowheads="1"/>
          </p:cNvSpPr>
          <p:nvPr/>
        </p:nvSpPr>
        <p:spPr bwMode="auto">
          <a:xfrm>
            <a:off x="0" y="16288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Sister, let me be your servant,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 me be as Christ to you;</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pray that I may have the grace to</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 you be my servant too.</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3313" name="Rectangle 1"/>
          <p:cNvSpPr>
            <a:spLocks noChangeArrowheads="1"/>
          </p:cNvSpPr>
          <p:nvPr/>
        </p:nvSpPr>
        <p:spPr bwMode="auto">
          <a:xfrm>
            <a:off x="0" y="1700808"/>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will hold the Christ-light for you</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the night-time of your fear;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will hold my hand out to you,</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speak the peace you long to hear.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2289" name="Rectangle 1"/>
          <p:cNvSpPr>
            <a:spLocks noChangeArrowheads="1"/>
          </p:cNvSpPr>
          <p:nvPr/>
        </p:nvSpPr>
        <p:spPr bwMode="auto">
          <a:xfrm>
            <a:off x="0" y="1484784"/>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will weep when you are weeping,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when you laugh I'll laugh with you;</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will share your joy and sorrow,</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till we've seen this journey through.</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1265" name="Rectangle 1"/>
          <p:cNvSpPr>
            <a:spLocks noChangeArrowheads="1"/>
          </p:cNvSpPr>
          <p:nvPr/>
        </p:nvSpPr>
        <p:spPr bwMode="auto">
          <a:xfrm>
            <a:off x="0" y="1700808"/>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When we sing to God in heaven,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shall find such harmony,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born of all we've known together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Christ's love and agony.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0241" name="Rectangle 1"/>
          <p:cNvSpPr>
            <a:spLocks noChangeArrowheads="1"/>
          </p:cNvSpPr>
          <p:nvPr/>
        </p:nvSpPr>
        <p:spPr bwMode="auto">
          <a:xfrm>
            <a:off x="0" y="16288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Brother, let me be your servant,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 me be as Christ to you;</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pray that I may have the grace to</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 you be my servant too.~</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052736"/>
            <a:ext cx="9144000" cy="4247317"/>
          </a:xfrm>
          <a:prstGeom prst="rect">
            <a:avLst/>
          </a:prstGeom>
        </p:spPr>
        <p:txBody>
          <a:bodyPr wrap="square">
            <a:spAutoFit/>
          </a:bodyPr>
          <a:lstStyle/>
          <a:p>
            <a:pPr algn="ctr"/>
            <a:r>
              <a:rPr lang="en-CA" sz="4500" u="sng" dirty="0" smtClean="0"/>
              <a:t>OFFERING: VU#542</a:t>
            </a:r>
          </a:p>
          <a:p>
            <a:pPr algn="ctr"/>
            <a:endParaRPr lang="en-CA" sz="4500" u="sng" dirty="0" smtClean="0"/>
          </a:p>
          <a:p>
            <a:pPr algn="ctr"/>
            <a:r>
              <a:rPr lang="en-CA" sz="4500" dirty="0" smtClean="0"/>
              <a:t>We </a:t>
            </a:r>
            <a:r>
              <a:rPr lang="en-CA" sz="4500" dirty="0" smtClean="0"/>
              <a:t>give you but your own,</a:t>
            </a:r>
          </a:p>
          <a:p>
            <a:pPr algn="ctr"/>
            <a:r>
              <a:rPr lang="en-CA" sz="4500" dirty="0" err="1" smtClean="0"/>
              <a:t>whate'er</a:t>
            </a:r>
            <a:r>
              <a:rPr lang="en-CA" sz="4500" dirty="0" smtClean="0"/>
              <a:t> the gift may be;</a:t>
            </a:r>
          </a:p>
          <a:p>
            <a:pPr algn="ctr"/>
            <a:r>
              <a:rPr lang="en-CA" sz="4500" dirty="0" smtClean="0"/>
              <a:t>all that we have is yours alone,</a:t>
            </a:r>
          </a:p>
          <a:p>
            <a:pPr algn="ctr"/>
            <a:r>
              <a:rPr lang="en-CA" sz="4500" dirty="0" smtClean="0"/>
              <a:t>we give it gratefully</a:t>
            </a:r>
            <a:r>
              <a:rPr lang="en-CA" sz="4500" dirty="0" smtClean="0"/>
              <a:t>.~</a:t>
            </a:r>
            <a:endParaRPr lang="en-CA" sz="45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6145"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OFFERTORY PRAYER:</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are called to share with everyone – our coats, our cloaks, our love, our forgiveness. May these gifts we offer be tangible hope to those walking in despair, real food for hungry children, safe shelter for the homeless, peace and</a:t>
            </a:r>
            <a:endParaRPr kumimoji="0" lang="en-US"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2169825"/>
          </a:xfrm>
          <a:prstGeom prst="rect">
            <a:avLst/>
          </a:prstGeom>
        </p:spPr>
        <p:txBody>
          <a:bodyPr wrap="square">
            <a:spAutoFit/>
          </a:bodyPr>
          <a:lstStyle/>
          <a:p>
            <a:pPr lvl="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4500" b="1" dirty="0" smtClean="0">
                <a:latin typeface="Arial" pitchFamily="34" charset="0"/>
                <a:ea typeface="Times New Roman" pitchFamily="18" charset="0"/>
                <a:cs typeface="Arial" pitchFamily="34" charset="0"/>
              </a:rPr>
              <a:t>reconciliation for the broken. This we ask in the name of Jesus. Amen.</a:t>
            </a:r>
            <a:endParaRPr lang="en-US" sz="4500" dirty="0" smtClean="0">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winter-watercolor-painting-karla-beatty.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0"/>
            <a:ext cx="9144000" cy="1477328"/>
          </a:xfrm>
          <a:prstGeom prst="rect">
            <a:avLst/>
          </a:prstGeom>
          <a:noFill/>
        </p:spPr>
        <p:txBody>
          <a:bodyPr wrap="square" rtlCol="0">
            <a:spAutoFit/>
          </a:bodyPr>
          <a:lstStyle/>
          <a:p>
            <a:pPr algn="ctr"/>
            <a:r>
              <a:rPr lang="en-CA" sz="4500" u="sng" dirty="0" smtClean="0">
                <a:solidFill>
                  <a:schemeClr val="bg1"/>
                </a:solidFill>
              </a:rPr>
              <a:t>*CLOSING HYMN: VU pg. 822</a:t>
            </a:r>
          </a:p>
          <a:p>
            <a:pPr algn="ctr"/>
            <a:r>
              <a:rPr lang="en-CA" sz="4500" dirty="0" smtClean="0">
                <a:solidFill>
                  <a:schemeClr val="bg1"/>
                </a:solidFill>
              </a:rPr>
              <a:t>“All People That On Earth Do Dwell”</a:t>
            </a:r>
            <a:endParaRPr lang="en-CA" sz="4500"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92161" name="Rectangle 1"/>
          <p:cNvSpPr>
            <a:spLocks noChangeArrowheads="1"/>
          </p:cNvSpPr>
          <p:nvPr/>
        </p:nvSpPr>
        <p:spPr bwMode="auto">
          <a:xfrm>
            <a:off x="0" y="836712"/>
            <a:ext cx="91440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people that on earth do dwell,</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sing out your faith with cheerful voice;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delight in God whose praise you tell,</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whose presence calls you to rejoice.</a:t>
            </a:r>
            <a:endParaRPr kumimoji="0" lang="en-US"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Candle-Burning-Safety.jpg"/>
          <p:cNvPicPr>
            <a:picLocks noChangeAspect="1"/>
          </p:cNvPicPr>
          <p:nvPr/>
        </p:nvPicPr>
        <p:blipFill>
          <a:blip r:embed="rId2" cstate="print"/>
          <a:stretch>
            <a:fillRect/>
          </a:stretch>
        </p:blipFill>
        <p:spPr>
          <a:xfrm>
            <a:off x="0" y="0"/>
            <a:ext cx="9143999" cy="6857999"/>
          </a:xfrm>
          <a:prstGeom prst="rect">
            <a:avLst/>
          </a:prstGeom>
        </p:spPr>
      </p:pic>
      <p:sp>
        <p:nvSpPr>
          <p:cNvPr id="5" name="TextBox 4"/>
          <p:cNvSpPr txBox="1"/>
          <p:nvPr/>
        </p:nvSpPr>
        <p:spPr>
          <a:xfrm>
            <a:off x="3995936" y="908720"/>
            <a:ext cx="4896544" cy="1754326"/>
          </a:xfrm>
          <a:prstGeom prst="rect">
            <a:avLst/>
          </a:prstGeom>
          <a:noFill/>
        </p:spPr>
        <p:txBody>
          <a:bodyPr wrap="square" rtlCol="0">
            <a:spAutoFit/>
          </a:bodyPr>
          <a:lstStyle/>
          <a:p>
            <a:pPr algn="ctr"/>
            <a:r>
              <a:rPr lang="en-CA" sz="5400" b="1" dirty="0" smtClean="0">
                <a:solidFill>
                  <a:schemeClr val="bg1"/>
                </a:solidFill>
              </a:rPr>
              <a:t>LIGHTING OF THE CANDLES</a:t>
            </a:r>
            <a:endParaRPr lang="en-CA" sz="5400" b="1"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91137" name="Rectangle 1"/>
          <p:cNvSpPr>
            <a:spLocks noChangeArrowheads="1"/>
          </p:cNvSpPr>
          <p:nvPr/>
        </p:nvSpPr>
        <p:spPr bwMode="auto">
          <a:xfrm>
            <a:off x="0" y="980728"/>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Know that there is one God, indeed,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 fashions us without our aid,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 claims us, gives us all we need,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whose tender care will never fade.</a:t>
            </a:r>
            <a:endParaRPr kumimoji="0" lang="en-US"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90113" name="Rectangle 1"/>
          <p:cNvSpPr>
            <a:spLocks noChangeArrowheads="1"/>
          </p:cNvSpPr>
          <p:nvPr/>
        </p:nvSpPr>
        <p:spPr bwMode="auto">
          <a:xfrm>
            <a:off x="0" y="1772816"/>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Enter the sacred gates with praise;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with joy approach the temple walls.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Extol and bless our God always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people whom the Spirit calls.</a:t>
            </a:r>
            <a:endParaRPr kumimoji="0" lang="en-US"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89089" name="Rectangle 1"/>
          <p:cNvSpPr>
            <a:spLocks noChangeArrowheads="1"/>
          </p:cNvSpPr>
          <p:nvPr/>
        </p:nvSpPr>
        <p:spPr bwMode="auto">
          <a:xfrm>
            <a:off x="0" y="1340768"/>
            <a:ext cx="9144000"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Proclaim again that God is good,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whose mercy is forever sure,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whose truth at all times firmly stood,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shall from age to age endure.~</a:t>
            </a:r>
            <a:endParaRPr kumimoji="0" lang="en-US"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87041"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*BLESSING:</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endParaRPr kumimoji="0" lang="en-US"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God teaches us to love, even imperfect people like  ourselves.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We go to love those all around us. </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God would teach us to deny ourselves, even walking the extra mile with us.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2169825"/>
          </a:xfrm>
          <a:prstGeom prst="rect">
            <a:avLst/>
          </a:prstGeom>
        </p:spPr>
        <p:txBody>
          <a:bodyPr wrap="square">
            <a:spAutoFit/>
          </a:bodyPr>
          <a:lstStyle/>
          <a:p>
            <a:pPr lvl="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4500" b="1" dirty="0" smtClean="0">
                <a:latin typeface="Arial" pitchFamily="34" charset="0"/>
                <a:ea typeface="Times New Roman" pitchFamily="18" charset="0"/>
                <a:cs typeface="Arial" pitchFamily="34" charset="0"/>
              </a:rPr>
              <a:t>All:  We will seek give ourselves to others as generously as Jesus has been given to us.</a:t>
            </a:r>
            <a:endParaRPr lang="en-US" sz="4500" dirty="0" smtClean="0">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r>
              <a:rPr lang="en-CA" sz="4500" u="sng" dirty="0" smtClean="0"/>
              <a:t>*CHORAL RESPONSE: MV#214</a:t>
            </a:r>
          </a:p>
          <a:p>
            <a:r>
              <a:rPr lang="en-CA" sz="4500" dirty="0" smtClean="0"/>
              <a:t>May...God’s...</a:t>
            </a:r>
            <a:r>
              <a:rPr lang="en-CA" sz="4500" dirty="0" err="1" smtClean="0"/>
              <a:t>shel-ter-ing</a:t>
            </a:r>
            <a:r>
              <a:rPr lang="en-CA" sz="4500" dirty="0" smtClean="0"/>
              <a:t> wings, his </a:t>
            </a:r>
            <a:r>
              <a:rPr lang="en-CA" sz="4500" dirty="0" err="1" smtClean="0"/>
              <a:t>gath-er-ing</a:t>
            </a:r>
            <a:r>
              <a:rPr lang="en-CA" sz="4500" dirty="0" smtClean="0"/>
              <a:t> wings,</a:t>
            </a:r>
          </a:p>
          <a:p>
            <a:r>
              <a:rPr lang="en-CA" sz="4500" dirty="0" smtClean="0"/>
              <a:t>Pro-</a:t>
            </a:r>
            <a:r>
              <a:rPr lang="en-CA" sz="4500" dirty="0" err="1" smtClean="0"/>
              <a:t>tect</a:t>
            </a:r>
            <a:r>
              <a:rPr lang="en-CA" sz="4500" dirty="0" smtClean="0"/>
              <a:t>...you.... </a:t>
            </a:r>
          </a:p>
          <a:p>
            <a:r>
              <a:rPr lang="en-CA" sz="4500" dirty="0" smtClean="0"/>
              <a:t>May...God’s...nurturing arms, his</a:t>
            </a:r>
          </a:p>
          <a:p>
            <a:r>
              <a:rPr lang="en-CA" sz="4500" dirty="0" err="1" smtClean="0"/>
              <a:t>Crad</a:t>
            </a:r>
            <a:r>
              <a:rPr lang="en-CA" sz="4500" dirty="0" smtClean="0"/>
              <a:t>-ling arms sustain.... You......</a:t>
            </a:r>
          </a:p>
          <a:p>
            <a:r>
              <a:rPr lang="en-CA" sz="4500" dirty="0" smtClean="0"/>
              <a:t>and</a:t>
            </a:r>
          </a:p>
          <a:p>
            <a:r>
              <a:rPr lang="en-CA" sz="4500" dirty="0" smtClean="0"/>
              <a:t>Hold...you in his love.....and </a:t>
            </a:r>
          </a:p>
          <a:p>
            <a:r>
              <a:rPr lang="en-CA" sz="4500" dirty="0" smtClean="0"/>
              <a:t>Hold...you in his love.</a:t>
            </a:r>
            <a:endParaRPr lang="en-CA" sz="45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endParaRPr lang="en-CA" sz="4500" dirty="0" smtClean="0"/>
          </a:p>
          <a:p>
            <a:r>
              <a:rPr lang="en-CA" sz="4500" dirty="0" smtClean="0"/>
              <a:t>May...God’s...sheltering wings, her </a:t>
            </a:r>
            <a:r>
              <a:rPr lang="en-CA" sz="4500" dirty="0" err="1" smtClean="0"/>
              <a:t>gath-er-ing</a:t>
            </a:r>
            <a:r>
              <a:rPr lang="en-CA" sz="4500" dirty="0" smtClean="0"/>
              <a:t> wings,</a:t>
            </a:r>
          </a:p>
          <a:p>
            <a:r>
              <a:rPr lang="en-CA" sz="4500" dirty="0" smtClean="0"/>
              <a:t>Pro-</a:t>
            </a:r>
            <a:r>
              <a:rPr lang="en-CA" sz="4500" dirty="0" err="1" smtClean="0"/>
              <a:t>tect</a:t>
            </a:r>
            <a:r>
              <a:rPr lang="en-CA" sz="4500" dirty="0" smtClean="0"/>
              <a:t>...you....May...God’s...</a:t>
            </a:r>
          </a:p>
          <a:p>
            <a:r>
              <a:rPr lang="en-CA" sz="4500" dirty="0" smtClean="0"/>
              <a:t>nurturing arms, her</a:t>
            </a:r>
          </a:p>
          <a:p>
            <a:r>
              <a:rPr lang="en-CA" sz="4500" dirty="0" smtClean="0"/>
              <a:t>Cradling arms sustain...you........</a:t>
            </a:r>
          </a:p>
          <a:p>
            <a:r>
              <a:rPr lang="en-CA" sz="4500" dirty="0" smtClean="0"/>
              <a:t> and</a:t>
            </a:r>
          </a:p>
          <a:p>
            <a:r>
              <a:rPr lang="en-CA" sz="4500" dirty="0" smtClean="0"/>
              <a:t>Hold...you in her love.....and</a:t>
            </a:r>
          </a:p>
          <a:p>
            <a:r>
              <a:rPr lang="en-CA" sz="4500" smtClean="0"/>
              <a:t> hold...you </a:t>
            </a:r>
            <a:r>
              <a:rPr lang="en-CA" sz="4500" dirty="0" smtClean="0"/>
              <a:t>in her love.~</a:t>
            </a:r>
            <a:endParaRPr lang="en-CA" sz="45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5" name="Picture 4" descr="coffee 4.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5"/>
          <p:cNvSpPr/>
          <p:nvPr/>
        </p:nvSpPr>
        <p:spPr>
          <a:xfrm>
            <a:off x="467544" y="260648"/>
            <a:ext cx="6390456" cy="5632311"/>
          </a:xfrm>
          <a:prstGeom prst="rect">
            <a:avLst/>
          </a:prstGeom>
        </p:spPr>
        <p:txBody>
          <a:bodyPr wrap="square">
            <a:spAutoFit/>
          </a:bodyPr>
          <a:lstStyle/>
          <a:p>
            <a:pPr algn="ctr"/>
            <a:r>
              <a:rPr lang="en-CA" sz="4500" b="1" dirty="0" smtClean="0">
                <a:latin typeface="Arial" pitchFamily="34" charset="0"/>
                <a:cs typeface="Arial" pitchFamily="34" charset="0"/>
              </a:rPr>
              <a:t>Everyone is invited and encouraged to come for coffee in the LA Hall following service!</a:t>
            </a:r>
          </a:p>
          <a:p>
            <a:pPr algn="ctr"/>
            <a:endParaRPr lang="en-CA" sz="4500" b="1" dirty="0" smtClean="0">
              <a:latin typeface="Arial" pitchFamily="34" charset="0"/>
              <a:cs typeface="Arial" pitchFamily="34" charset="0"/>
            </a:endParaRPr>
          </a:p>
          <a:p>
            <a:pPr algn="ctr"/>
            <a:r>
              <a:rPr lang="en-CA" sz="4500" b="1" dirty="0" smtClean="0">
                <a:latin typeface="Arial" pitchFamily="34" charset="0"/>
                <a:cs typeface="Arial" pitchFamily="34" charset="0"/>
              </a:rPr>
              <a:t>Please remember to return your nametag.</a:t>
            </a:r>
            <a:endParaRPr lang="en-CA" sz="4500" b="1" dirty="0">
              <a:latin typeface="Arial" pitchFamily="34" charset="0"/>
              <a:cs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56321"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CALL TO WORSHIP: </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We are called to turn the other cheek.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We will seek to be vulnerable in our lives of faith and service. </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We are called to go the extra mile.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1946</Words>
  <Application>Microsoft Office PowerPoint</Application>
  <PresentationFormat>On-screen Show (4:3)</PresentationFormat>
  <Paragraphs>203</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dc:creator>
  <cp:lastModifiedBy>CT</cp:lastModifiedBy>
  <cp:revision>31</cp:revision>
  <dcterms:created xsi:type="dcterms:W3CDTF">2016-01-08T15:38:04Z</dcterms:created>
  <dcterms:modified xsi:type="dcterms:W3CDTF">2017-02-15T16:47:11Z</dcterms:modified>
</cp:coreProperties>
</file>