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15" r:id="rId6"/>
    <p:sldId id="316" r:id="rId7"/>
    <p:sldId id="317" r:id="rId8"/>
    <p:sldId id="260" r:id="rId9"/>
    <p:sldId id="261" r:id="rId10"/>
    <p:sldId id="262" r:id="rId11"/>
    <p:sldId id="263" r:id="rId12"/>
    <p:sldId id="264" r:id="rId13"/>
    <p:sldId id="265" r:id="rId14"/>
    <p:sldId id="266" r:id="rId15"/>
    <p:sldId id="267" r:id="rId16"/>
    <p:sldId id="268" r:id="rId17"/>
    <p:sldId id="318" r:id="rId18"/>
    <p:sldId id="319" r:id="rId19"/>
    <p:sldId id="320" r:id="rId20"/>
    <p:sldId id="321" r:id="rId21"/>
    <p:sldId id="322" r:id="rId22"/>
    <p:sldId id="323" r:id="rId23"/>
    <p:sldId id="324" r:id="rId24"/>
    <p:sldId id="269" r:id="rId25"/>
    <p:sldId id="270" r:id="rId26"/>
    <p:sldId id="271" r:id="rId27"/>
    <p:sldId id="272" r:id="rId28"/>
    <p:sldId id="273" r:id="rId29"/>
    <p:sldId id="274" r:id="rId30"/>
    <p:sldId id="275" r:id="rId31"/>
    <p:sldId id="276" r:id="rId32"/>
    <p:sldId id="277" r:id="rId33"/>
    <p:sldId id="278" r:id="rId34"/>
    <p:sldId id="325" r:id="rId35"/>
    <p:sldId id="326" r:id="rId36"/>
    <p:sldId id="327" r:id="rId37"/>
    <p:sldId id="328" r:id="rId38"/>
    <p:sldId id="329" r:id="rId39"/>
    <p:sldId id="279" r:id="rId40"/>
    <p:sldId id="280" r:id="rId41"/>
    <p:sldId id="281" r:id="rId42"/>
    <p:sldId id="282" r:id="rId43"/>
    <p:sldId id="283" r:id="rId44"/>
    <p:sldId id="284" r:id="rId45"/>
    <p:sldId id="285" r:id="rId46"/>
    <p:sldId id="286" r:id="rId47"/>
    <p:sldId id="330" r:id="rId48"/>
    <p:sldId id="287" r:id="rId49"/>
    <p:sldId id="288" r:id="rId50"/>
    <p:sldId id="289" r:id="rId51"/>
    <p:sldId id="290" r:id="rId52"/>
    <p:sldId id="331" r:id="rId53"/>
    <p:sldId id="291" r:id="rId54"/>
    <p:sldId id="292" r:id="rId55"/>
    <p:sldId id="293" r:id="rId56"/>
    <p:sldId id="294" r:id="rId57"/>
    <p:sldId id="295" r:id="rId58"/>
    <p:sldId id="296" r:id="rId59"/>
    <p:sldId id="297" r:id="rId60"/>
    <p:sldId id="332" r:id="rId61"/>
    <p:sldId id="298" r:id="rId62"/>
    <p:sldId id="299" r:id="rId63"/>
    <p:sldId id="300" r:id="rId64"/>
    <p:sldId id="301" r:id="rId65"/>
    <p:sldId id="302" r:id="rId66"/>
    <p:sldId id="303" r:id="rId67"/>
    <p:sldId id="333" r:id="rId68"/>
    <p:sldId id="334" r:id="rId69"/>
    <p:sldId id="335" r:id="rId70"/>
    <p:sldId id="336" r:id="rId71"/>
    <p:sldId id="337" r:id="rId72"/>
    <p:sldId id="304" r:id="rId73"/>
    <p:sldId id="305" r:id="rId74"/>
    <p:sldId id="306" r:id="rId75"/>
    <p:sldId id="307" r:id="rId76"/>
    <p:sldId id="338" r:id="rId77"/>
    <p:sldId id="339" r:id="rId78"/>
    <p:sldId id="340" r:id="rId79"/>
    <p:sldId id="341" r:id="rId80"/>
    <p:sldId id="308" r:id="rId81"/>
    <p:sldId id="309" r:id="rId82"/>
    <p:sldId id="310" r:id="rId83"/>
    <p:sldId id="311" r:id="rId84"/>
    <p:sldId id="312" r:id="rId85"/>
    <p:sldId id="313" r:id="rId86"/>
    <p:sldId id="31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DCD2B-2326-4810-A392-7C75071D3467}" type="datetimeFigureOut">
              <a:rPr lang="en-CA" smtClean="0"/>
              <a:pPr/>
              <a:t>2017-02-23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DCD2B-2326-4810-A392-7C75071D3467}" type="datetimeFigureOut">
              <a:rPr lang="en-CA" smtClean="0"/>
              <a:pPr/>
              <a:t>2017-02-23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11846-E73D-4389-9728-F41A0F148596}"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fjkdls.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slide-1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dirty="0" smtClean="0">
                <a:solidFill>
                  <a:schemeClr val="tx1">
                    <a:lumMod val="65000"/>
                  </a:schemeClr>
                </a:solidFill>
                <a:latin typeface="Arial" pitchFamily="34" charset="0"/>
                <a:ea typeface="Times New Roman" pitchFamily="18" charset="0"/>
                <a:cs typeface="Arial" pitchFamily="34" charset="0"/>
              </a:rPr>
              <a:t>of hope and promise. </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All:  We boldly enter into the presence of God, hoping to be transformed into new people. </a:t>
            </a:r>
            <a:endParaRPr lang="en-CA" sz="4500" dirty="0" smtClean="0">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Times New Roman" pitchFamily="18" charset="0"/>
                <a:cs typeface="Arial" pitchFamily="34" charset="0"/>
              </a:rPr>
              <a:t>One:  We gather as the faithful of God, our fears melting away in the heart of God. </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All:  We come to share in the freedom of the Spirit. We come to praise God’s holy name.</a:t>
            </a:r>
            <a:endParaRPr lang="en-CA" sz="45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5297"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*OPENING PRAYER:</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Majestic Glory, loving God, on mountaintops crowned with mist and in museums filled with wonder; in tents pitched alongside singing brooks, and in theatres filled with laughing children; in this sacred space and in all the ordinary neighbourhoods where we live,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dirty="0" smtClean="0">
                <a:solidFill>
                  <a:schemeClr val="tx1">
                    <a:lumMod val="65000"/>
                  </a:schemeClr>
                </a:solidFill>
                <a:latin typeface="Arial" pitchFamily="34" charset="0"/>
                <a:ea typeface="Times New Roman" pitchFamily="18" charset="0"/>
                <a:cs typeface="Arial" pitchFamily="34" charset="0"/>
              </a:rPr>
              <a:t>are with us, hearing us, answering us. And, so, we do not lose heart. Jesus, Beloved of God, we glance at you from the corners of our souls, and see grace surrounding us; we look at you conversing with the poor and rejected, and see our family; we watch you as you come to us, to touch us, to heal us, and to reconcile us to God. And, so, we</a:t>
            </a:r>
            <a:endParaRPr lang="en-CA" sz="4500"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dirty="0" smtClean="0">
                <a:solidFill>
                  <a:schemeClr val="tx1">
                    <a:lumMod val="65000"/>
                  </a:schemeClr>
                </a:solidFill>
                <a:latin typeface="Arial" pitchFamily="34" charset="0"/>
                <a:ea typeface="Times New Roman" pitchFamily="18" charset="0"/>
                <a:cs typeface="Arial" pitchFamily="34" charset="0"/>
              </a:rPr>
              <a:t>do not lose heart. Holy Spirit, listening God when our lips cannot shape words, you speak them for us; when we can only sigh our needs, you gather them up and speak them for us. When our hopes are dashed to the ground, you pick them up and give them back to us. And, so, we do not lose heart.</a:t>
            </a:r>
            <a:endParaRPr lang="en-CA" sz="4500" dirty="0" smtClean="0">
              <a:solidFill>
                <a:schemeClr val="tx1">
                  <a:lumMod val="65000"/>
                </a:schemeClr>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1477328"/>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All:  We do not lose heart as we gather in worship this day. Amen</a:t>
            </a:r>
            <a:endParaRPr lang="en-CA" sz="4500" dirty="0" smtClean="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5" name="Picture 4" descr="crossbars.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323528" y="3861048"/>
            <a:ext cx="8568952" cy="2585323"/>
          </a:xfrm>
          <a:prstGeom prst="rect">
            <a:avLst/>
          </a:prstGeom>
          <a:noFill/>
        </p:spPr>
        <p:txBody>
          <a:bodyPr wrap="square" rtlCol="0">
            <a:spAutoFit/>
          </a:bodyPr>
          <a:lstStyle/>
          <a:p>
            <a:pPr algn="ctr"/>
            <a:r>
              <a:rPr lang="en-CA" sz="5400" u="sng" dirty="0" smtClean="0">
                <a:solidFill>
                  <a:schemeClr val="bg1"/>
                </a:solidFill>
              </a:rPr>
              <a:t>OPENING HYMN: VU#415</a:t>
            </a:r>
          </a:p>
          <a:p>
            <a:pPr algn="ctr"/>
            <a:r>
              <a:rPr lang="en-CA" sz="5400" dirty="0" smtClean="0">
                <a:solidFill>
                  <a:schemeClr val="bg1"/>
                </a:solidFill>
              </a:rPr>
              <a:t>“God We Praise You For The Morning”</a:t>
            </a:r>
            <a:endParaRPr lang="en-CA" sz="5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0177" name="Rectangle 1"/>
          <p:cNvSpPr>
            <a:spLocks noChangeArrowheads="1"/>
          </p:cNvSpPr>
          <p:nvPr/>
        </p:nvSpPr>
        <p:spPr bwMode="auto">
          <a:xfrm>
            <a:off x="0" y="908720"/>
            <a:ext cx="91440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we praise you for the morning;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hope springs forth with each new day,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new beginning, prayer, and promise,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joy in work and in play.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9153" name="Rectangle 1"/>
          <p:cNvSpPr>
            <a:spLocks noChangeArrowheads="1"/>
          </p:cNvSpPr>
          <p:nvPr/>
        </p:nvSpPr>
        <p:spPr bwMode="auto">
          <a:xfrm>
            <a:off x="0" y="1484784"/>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we praise you for creation,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mountains, seas, and prairie land.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Waking souls find joy and healing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your bountiful hand.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8129" name="Rectangle 1"/>
          <p:cNvSpPr>
            <a:spLocks noChangeArrowheads="1"/>
          </p:cNvSpPr>
          <p:nvPr/>
        </p:nvSpPr>
        <p:spPr bwMode="auto">
          <a:xfrm>
            <a:off x="0" y="1124744"/>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we praise you for compassion,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the loving that you show;</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human touching, tears, and laughter,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help your children to grow.</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7105" name="Rectangle 1"/>
          <p:cNvSpPr>
            <a:spLocks noChangeArrowheads="1"/>
          </p:cNvSpPr>
          <p:nvPr/>
        </p:nvSpPr>
        <p:spPr bwMode="auto">
          <a:xfrm>
            <a:off x="0" y="170080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we praise you for your Spirit,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Comforter and daily friend,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restless searcher, gentle teacher,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strength and courage you send.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6081" name="Rectangle 1"/>
          <p:cNvSpPr>
            <a:spLocks noChangeArrowheads="1"/>
          </p:cNvSpPr>
          <p:nvPr/>
        </p:nvSpPr>
        <p:spPr bwMode="auto">
          <a:xfrm>
            <a:off x="0" y="1628800"/>
            <a:ext cx="914400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we praise you for the Saviour,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come that we may know your ways.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his loving, dying, rising,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Christ is Lord of our days.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5057" name="Rectangle 1"/>
          <p:cNvSpPr>
            <a:spLocks noChangeArrowheads="1"/>
          </p:cNvSpPr>
          <p:nvPr/>
        </p:nvSpPr>
        <p:spPr bwMode="auto">
          <a:xfrm>
            <a:off x="0" y="1844824"/>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Hallelujah, hallelujah,</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hallelujah, hallelujah!</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Hallelujah, hallelujah!</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Christ is Lord of our days!~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9153"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PRAYER OF CONFESSION:</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God calls us into the presence of glory in these moments, not to judge and condemn us, but to forgive and set us free. Let us bring our prayers to God who longs to embrace us with mercy, as we pray saying,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We may not actively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conspire against you, gracious God, but we do make those conscious choices which draw us away from you. We fear ridicule from neighbours and co-workers, and so do not mention who you are in our lives. We want to walk your path, but find ourselves going down rabbit trails which lead to trouble. We</a:t>
            </a:r>
            <a:endParaRPr lang="en-CA" sz="4500" dirty="0" smtClean="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find it so easy to listen to the seductive words of our culture, but have trouble hearing your whispers of hope and healing.</a:t>
            </a:r>
            <a:r>
              <a:rPr lang="en-CA" sz="4500" dirty="0" smtClean="0">
                <a:latin typeface="Arial" pitchFamily="34" charset="0"/>
                <a:ea typeface="Times New Roman" pitchFamily="18" charset="0"/>
                <a:cs typeface="Arial" pitchFamily="34" charset="0"/>
              </a:rPr>
              <a:t> </a:t>
            </a:r>
            <a:r>
              <a:rPr lang="en-CA" sz="4500" b="1" dirty="0" smtClean="0">
                <a:latin typeface="Arial" pitchFamily="34" charset="0"/>
                <a:ea typeface="Times New Roman" pitchFamily="18" charset="0"/>
                <a:cs typeface="Arial" pitchFamily="34" charset="0"/>
              </a:rPr>
              <a:t>Forgive us, Revealer of mystery and wonder. Call us to that discipleship that is found on mountaintops in your presence, and in the valleys where we serve others in your name. As</a:t>
            </a:r>
            <a:endParaRPr lang="en-CA" sz="4500" dirty="0" smtClean="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4247317"/>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people of faith, we would not stay here, but follow Jesus the Christ into every place that longs for your glory and your grace, your strength as well as your gentleness. Amen</a:t>
            </a:r>
            <a:endParaRPr lang="en-CA" sz="4500" dirty="0" smtClean="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announcements_main_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4033" name="Rectangle 1"/>
          <p:cNvSpPr>
            <a:spLocks noChangeArrowheads="1"/>
          </p:cNvSpPr>
          <p:nvPr/>
        </p:nvSpPr>
        <p:spPr bwMode="auto">
          <a:xfrm>
            <a:off x="0" y="-159306"/>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WORDS OF ASSURANCE:</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Listen! You are God’s children, the beloved of God’s heart. God speaks words of healing and hope to you in these moments. Listen!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It is good to be here in the presence of the One who forgives us. Thanks be to God. Amen.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img_mouseover3.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187624" y="2708920"/>
            <a:ext cx="6768752" cy="923330"/>
          </a:xfrm>
          <a:prstGeom prst="rect">
            <a:avLst/>
          </a:prstGeom>
          <a:noFill/>
        </p:spPr>
        <p:txBody>
          <a:bodyPr wrap="square" rtlCol="0">
            <a:spAutoFit/>
          </a:bodyPr>
          <a:lstStyle/>
          <a:p>
            <a:pPr algn="ctr"/>
            <a:r>
              <a:rPr lang="en-CA" sz="5400" b="1" dirty="0" smtClean="0">
                <a:solidFill>
                  <a:srgbClr val="FFFF00"/>
                </a:solidFill>
              </a:rPr>
              <a:t>CHILDREN’S TIME</a:t>
            </a:r>
            <a:endParaRPr lang="en-CA" sz="5400" b="1"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sten-God-01.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0" y="2996952"/>
            <a:ext cx="9144000" cy="1512168"/>
          </a:xfrm>
          <a:solidFill>
            <a:schemeClr val="bg2">
              <a:lumMod val="60000"/>
              <a:lumOff val="40000"/>
            </a:schemeClr>
          </a:solidFill>
        </p:spPr>
        <p:txBody>
          <a:bodyPr>
            <a:normAutofit lnSpcReduction="10000"/>
          </a:bodyPr>
          <a:lstStyle/>
          <a:p>
            <a:r>
              <a:rPr lang="en-CA" sz="4500" b="1" u="sng" dirty="0" smtClean="0">
                <a:latin typeface="Arial" pitchFamily="34" charset="0"/>
                <a:cs typeface="Arial" pitchFamily="34" charset="0"/>
                <a:sym typeface="Wingdings 2"/>
              </a:rPr>
              <a:t>*</a:t>
            </a:r>
            <a:r>
              <a:rPr lang="en-CA" sz="4500" b="1" u="sng" dirty="0" smtClean="0">
                <a:latin typeface="Arial" pitchFamily="34" charset="0"/>
                <a:cs typeface="Arial" pitchFamily="34" charset="0"/>
              </a:rPr>
              <a:t>Hymn: </a:t>
            </a:r>
            <a:r>
              <a:rPr lang="en-US" sz="4500" u="sng" dirty="0" smtClean="0">
                <a:latin typeface="Arial" pitchFamily="34" charset="0"/>
                <a:cs typeface="Arial" pitchFamily="34" charset="0"/>
              </a:rPr>
              <a:t>VU#299 </a:t>
            </a:r>
          </a:p>
          <a:p>
            <a:r>
              <a:rPr lang="en-US" sz="4500" dirty="0" smtClean="0">
                <a:latin typeface="Arial" pitchFamily="34" charset="0"/>
                <a:cs typeface="Arial" pitchFamily="34" charset="0"/>
              </a:rPr>
              <a:t>“Teach </a:t>
            </a:r>
            <a:r>
              <a:rPr lang="en-US" sz="4500" dirty="0">
                <a:latin typeface="Arial" pitchFamily="34" charset="0"/>
                <a:cs typeface="Arial" pitchFamily="34" charset="0"/>
              </a:rPr>
              <a:t>Me God To </a:t>
            </a:r>
            <a:r>
              <a:rPr lang="en-US" sz="4500" dirty="0" smtClean="0">
                <a:latin typeface="Arial" pitchFamily="34" charset="0"/>
                <a:cs typeface="Arial" pitchFamily="34" charset="0"/>
              </a:rPr>
              <a:t>Wonder”</a:t>
            </a:r>
            <a:endParaRPr lang="en-CA" sz="4500" dirty="0">
              <a:latin typeface="Arial" pitchFamily="34" charset="0"/>
              <a:cs typeface="Arial" pitchFamily="34" charset="0"/>
            </a:endParaRPr>
          </a:p>
          <a:p>
            <a:pPr algn="l"/>
            <a:endParaRPr lang="en-CA" sz="4000" dirty="0">
              <a:latin typeface="Georgi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endParaRPr lang="en-US" sz="4500" dirty="0" smtClean="0">
              <a:latin typeface="Georgia" pitchFamily="18" charset="0"/>
            </a:endParaRPr>
          </a:p>
          <a:p>
            <a:r>
              <a:rPr lang="en-US" sz="4500" dirty="0" smtClean="0">
                <a:latin typeface="Arial" pitchFamily="34" charset="0"/>
                <a:cs typeface="Arial" pitchFamily="34" charset="0"/>
              </a:rPr>
              <a:t>Teach </a:t>
            </a:r>
            <a:r>
              <a:rPr lang="en-US" sz="4500" dirty="0">
                <a:latin typeface="Arial" pitchFamily="34" charset="0"/>
                <a:cs typeface="Arial" pitchFamily="34" charset="0"/>
              </a:rPr>
              <a:t>me, God, to wonder, teach me, God, to see;</a:t>
            </a:r>
            <a:endParaRPr lang="en-CA" sz="4500" dirty="0">
              <a:latin typeface="Arial" pitchFamily="34" charset="0"/>
              <a:cs typeface="Arial" pitchFamily="34" charset="0"/>
            </a:endParaRPr>
          </a:p>
          <a:p>
            <a:r>
              <a:rPr lang="en-US" sz="4500" dirty="0">
                <a:latin typeface="Arial" pitchFamily="34" charset="0"/>
                <a:cs typeface="Arial" pitchFamily="34" charset="0"/>
              </a:rPr>
              <a:t>let your world of beauty capture me.</a:t>
            </a:r>
            <a:endParaRPr lang="en-CA" sz="4500" dirty="0">
              <a:latin typeface="Arial" pitchFamily="34" charset="0"/>
              <a:cs typeface="Arial" pitchFamily="34" charset="0"/>
            </a:endParaRPr>
          </a:p>
          <a:p>
            <a:r>
              <a:rPr lang="en-US" sz="4500" dirty="0">
                <a:latin typeface="Arial" pitchFamily="34" charset="0"/>
                <a:cs typeface="Arial" pitchFamily="34" charset="0"/>
              </a:rPr>
              <a:t>Praise to you be given, love for you be lived,</a:t>
            </a:r>
            <a:endParaRPr lang="en-CA" sz="4500" dirty="0">
              <a:latin typeface="Arial" pitchFamily="34" charset="0"/>
              <a:cs typeface="Arial" pitchFamily="34" charset="0"/>
            </a:endParaRPr>
          </a:p>
          <a:p>
            <a:r>
              <a:rPr lang="en-US" sz="4500" dirty="0">
                <a:latin typeface="Arial" pitchFamily="34" charset="0"/>
                <a:cs typeface="Arial" pitchFamily="34" charset="0"/>
              </a:rPr>
              <a:t>life be celebrated, joy you give.</a:t>
            </a:r>
            <a:endParaRPr lang="en-CA" sz="4500" dirty="0">
              <a:latin typeface="Arial" pitchFamily="34" charset="0"/>
              <a:cs typeface="Arial" pitchFamily="34" charset="0"/>
            </a:endParaRPr>
          </a:p>
          <a:p>
            <a:r>
              <a:rPr lang="en-US" sz="4000" dirty="0"/>
              <a:t> </a:t>
            </a:r>
            <a:endParaRPr lang="en-CA" sz="4000" dirty="0"/>
          </a:p>
          <a:p>
            <a:pPr algn="l"/>
            <a:endParaRPr lang="en-CA" sz="4000" dirty="0">
              <a:latin typeface="Georgi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endParaRPr lang="en-US" sz="4500" dirty="0" smtClean="0">
              <a:latin typeface="Georgia" pitchFamily="18" charset="0"/>
            </a:endParaRPr>
          </a:p>
          <a:p>
            <a:r>
              <a:rPr lang="en-US" sz="4500" dirty="0" smtClean="0">
                <a:latin typeface="Arial" pitchFamily="34" charset="0"/>
                <a:cs typeface="Arial" pitchFamily="34" charset="0"/>
              </a:rPr>
              <a:t>Let </a:t>
            </a:r>
            <a:r>
              <a:rPr lang="en-US" sz="4500" dirty="0">
                <a:latin typeface="Arial" pitchFamily="34" charset="0"/>
                <a:cs typeface="Arial" pitchFamily="34" charset="0"/>
              </a:rPr>
              <a:t>me, God, be open, let me loving be;</a:t>
            </a:r>
            <a:endParaRPr lang="en-CA" sz="4500" dirty="0">
              <a:latin typeface="Arial" pitchFamily="34" charset="0"/>
              <a:cs typeface="Arial" pitchFamily="34" charset="0"/>
            </a:endParaRPr>
          </a:p>
          <a:p>
            <a:r>
              <a:rPr lang="en-US" sz="4500" dirty="0">
                <a:latin typeface="Arial" pitchFamily="34" charset="0"/>
                <a:cs typeface="Arial" pitchFamily="34" charset="0"/>
              </a:rPr>
              <a:t>let your world of people speak to me.  </a:t>
            </a:r>
            <a:endParaRPr lang="en-CA" sz="4500" dirty="0">
              <a:latin typeface="Arial" pitchFamily="34" charset="0"/>
              <a:cs typeface="Arial" pitchFamily="34" charset="0"/>
            </a:endParaRPr>
          </a:p>
          <a:p>
            <a:r>
              <a:rPr lang="en-US" sz="4500" dirty="0">
                <a:latin typeface="Arial" pitchFamily="34" charset="0"/>
                <a:cs typeface="Arial" pitchFamily="34" charset="0"/>
              </a:rPr>
              <a:t>Praise to you be given, love for you be lived,</a:t>
            </a:r>
            <a:endParaRPr lang="en-CA" sz="4500" dirty="0">
              <a:latin typeface="Arial" pitchFamily="34" charset="0"/>
              <a:cs typeface="Arial" pitchFamily="34" charset="0"/>
            </a:endParaRPr>
          </a:p>
          <a:p>
            <a:r>
              <a:rPr lang="en-US" sz="4500" dirty="0">
                <a:latin typeface="Arial" pitchFamily="34" charset="0"/>
                <a:cs typeface="Arial" pitchFamily="34" charset="0"/>
              </a:rPr>
              <a:t>life be celebrated, joy you give.</a:t>
            </a:r>
            <a:endParaRPr lang="en-CA" sz="4500" dirty="0">
              <a:latin typeface="Arial" pitchFamily="34" charset="0"/>
              <a:cs typeface="Arial" pitchFamily="34" charset="0"/>
            </a:endParaRPr>
          </a:p>
          <a:p>
            <a:pPr algn="l"/>
            <a:endParaRPr lang="en-CA" sz="4500" dirty="0">
              <a:latin typeface="Georgia"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endParaRPr lang="en-US" sz="4500" dirty="0" smtClean="0">
              <a:latin typeface="Georgia" pitchFamily="18" charset="0"/>
            </a:endParaRPr>
          </a:p>
          <a:p>
            <a:r>
              <a:rPr lang="en-US" sz="4500" dirty="0" smtClean="0">
                <a:latin typeface="Arial" pitchFamily="34" charset="0"/>
                <a:cs typeface="Arial" pitchFamily="34" charset="0"/>
              </a:rPr>
              <a:t>Let </a:t>
            </a:r>
            <a:r>
              <a:rPr lang="en-US" sz="4500" dirty="0">
                <a:latin typeface="Arial" pitchFamily="34" charset="0"/>
                <a:cs typeface="Arial" pitchFamily="34" charset="0"/>
              </a:rPr>
              <a:t>me, God, be ready, let me be awake,</a:t>
            </a:r>
            <a:endParaRPr lang="en-CA" sz="4500" dirty="0">
              <a:latin typeface="Arial" pitchFamily="34" charset="0"/>
              <a:cs typeface="Arial" pitchFamily="34" charset="0"/>
            </a:endParaRPr>
          </a:p>
          <a:p>
            <a:r>
              <a:rPr lang="en-US" sz="4500" dirty="0">
                <a:latin typeface="Arial" pitchFamily="34" charset="0"/>
                <a:cs typeface="Arial" pitchFamily="34" charset="0"/>
              </a:rPr>
              <a:t>in your world of loving my place take.  </a:t>
            </a:r>
            <a:endParaRPr lang="en-CA" sz="4500" dirty="0">
              <a:latin typeface="Arial" pitchFamily="34" charset="0"/>
              <a:cs typeface="Arial" pitchFamily="34" charset="0"/>
            </a:endParaRPr>
          </a:p>
          <a:p>
            <a:r>
              <a:rPr lang="en-US" sz="4500" dirty="0">
                <a:latin typeface="Arial" pitchFamily="34" charset="0"/>
                <a:cs typeface="Arial" pitchFamily="34" charset="0"/>
              </a:rPr>
              <a:t>Praise to you be given, love for you be lived,</a:t>
            </a:r>
            <a:endParaRPr lang="en-CA" sz="4500" dirty="0">
              <a:latin typeface="Arial" pitchFamily="34" charset="0"/>
              <a:cs typeface="Arial" pitchFamily="34" charset="0"/>
            </a:endParaRPr>
          </a:p>
          <a:p>
            <a:r>
              <a:rPr lang="en-US" sz="4500" dirty="0">
                <a:latin typeface="Arial" pitchFamily="34" charset="0"/>
                <a:cs typeface="Arial" pitchFamily="34" charset="0"/>
              </a:rPr>
              <a:t>life be celebrated, joy you give.</a:t>
            </a:r>
            <a:endParaRPr lang="en-CA" sz="4500" dirty="0">
              <a:latin typeface="Arial" pitchFamily="34" charset="0"/>
              <a:cs typeface="Arial" pitchFamily="34" charset="0"/>
            </a:endParaRPr>
          </a:p>
          <a:p>
            <a:pPr algn="l"/>
            <a:endParaRPr lang="en-CA" sz="4000" dirty="0">
              <a:latin typeface="Georgi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endParaRPr lang="en-US" sz="4500" dirty="0" smtClean="0">
              <a:latin typeface="Georgia" pitchFamily="18" charset="0"/>
            </a:endParaRPr>
          </a:p>
          <a:p>
            <a:r>
              <a:rPr lang="en-US" sz="4500" dirty="0" smtClean="0">
                <a:latin typeface="Arial" pitchFamily="34" charset="0"/>
                <a:cs typeface="Arial" pitchFamily="34" charset="0"/>
              </a:rPr>
              <a:t>Teach </a:t>
            </a:r>
            <a:r>
              <a:rPr lang="en-US" sz="4500" dirty="0">
                <a:latin typeface="Arial" pitchFamily="34" charset="0"/>
                <a:cs typeface="Arial" pitchFamily="34" charset="0"/>
              </a:rPr>
              <a:t>me, God, to know you, hear you when you speak,</a:t>
            </a:r>
            <a:endParaRPr lang="en-CA" sz="4500" dirty="0">
              <a:latin typeface="Arial" pitchFamily="34" charset="0"/>
              <a:cs typeface="Arial" pitchFamily="34" charset="0"/>
            </a:endParaRPr>
          </a:p>
          <a:p>
            <a:r>
              <a:rPr lang="en-US" sz="4500" dirty="0">
                <a:latin typeface="Arial" pitchFamily="34" charset="0"/>
                <a:cs typeface="Arial" pitchFamily="34" charset="0"/>
              </a:rPr>
              <a:t>see you in my </a:t>
            </a:r>
            <a:r>
              <a:rPr lang="en-US" sz="4500" dirty="0" err="1">
                <a:latin typeface="Arial" pitchFamily="34" charset="0"/>
                <a:cs typeface="Arial" pitchFamily="34" charset="0"/>
              </a:rPr>
              <a:t>neighbour</a:t>
            </a:r>
            <a:r>
              <a:rPr lang="en-US" sz="4500" dirty="0">
                <a:latin typeface="Arial" pitchFamily="34" charset="0"/>
                <a:cs typeface="Arial" pitchFamily="34" charset="0"/>
              </a:rPr>
              <a:t> when we meet. </a:t>
            </a:r>
            <a:endParaRPr lang="en-CA" sz="4500" dirty="0">
              <a:latin typeface="Arial" pitchFamily="34" charset="0"/>
              <a:cs typeface="Arial" pitchFamily="34" charset="0"/>
            </a:endParaRPr>
          </a:p>
          <a:p>
            <a:r>
              <a:rPr lang="en-US" sz="4500" dirty="0">
                <a:latin typeface="Arial" pitchFamily="34" charset="0"/>
                <a:cs typeface="Arial" pitchFamily="34" charset="0"/>
              </a:rPr>
              <a:t>Praise to you be given, love for you be lived,</a:t>
            </a:r>
            <a:endParaRPr lang="en-CA" sz="4500" dirty="0">
              <a:latin typeface="Arial" pitchFamily="34" charset="0"/>
              <a:cs typeface="Arial" pitchFamily="34" charset="0"/>
            </a:endParaRPr>
          </a:p>
          <a:p>
            <a:r>
              <a:rPr lang="en-US" sz="4500" dirty="0">
                <a:latin typeface="Arial" pitchFamily="34" charset="0"/>
                <a:cs typeface="Arial" pitchFamily="34" charset="0"/>
              </a:rPr>
              <a:t>life be celebrated, joy you give</a:t>
            </a:r>
            <a:r>
              <a:rPr lang="en-US" sz="4500" dirty="0" smtClean="0">
                <a:latin typeface="Arial" pitchFamily="34" charset="0"/>
                <a:cs typeface="Arial" pitchFamily="34" charset="0"/>
              </a:rPr>
              <a:t>.~</a:t>
            </a:r>
            <a:endParaRPr lang="en-CA" sz="4500" dirty="0">
              <a:latin typeface="Arial" pitchFamily="34" charset="0"/>
              <a:cs typeface="Arial" pitchFamily="34" charset="0"/>
            </a:endParaRPr>
          </a:p>
          <a:p>
            <a:pPr algn="l"/>
            <a:endParaRPr lang="en-CA" sz="4000" dirty="0">
              <a:latin typeface="Georgi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slide0053_background.jpg"/>
          <p:cNvPicPr>
            <a:picLocks noChangeAspect="1"/>
          </p:cNvPicPr>
          <p:nvPr/>
        </p:nvPicPr>
        <p:blipFill>
          <a:blip r:embed="rId2" cstate="print"/>
          <a:stretch>
            <a:fillRect/>
          </a:stretch>
        </p:blipFill>
        <p:spPr>
          <a:xfrm>
            <a:off x="0" y="4281"/>
            <a:ext cx="9144000" cy="6849438"/>
          </a:xfrm>
          <a:prstGeom prst="rect">
            <a:avLst/>
          </a:prstGeom>
        </p:spPr>
      </p:pic>
      <p:sp>
        <p:nvSpPr>
          <p:cNvPr id="5" name="TextBox 4"/>
          <p:cNvSpPr txBox="1"/>
          <p:nvPr/>
        </p:nvSpPr>
        <p:spPr>
          <a:xfrm>
            <a:off x="395536" y="1412776"/>
            <a:ext cx="8352928" cy="4247317"/>
          </a:xfrm>
          <a:prstGeom prst="rect">
            <a:avLst/>
          </a:prstGeom>
          <a:noFill/>
        </p:spPr>
        <p:txBody>
          <a:bodyPr wrap="square" rtlCol="0">
            <a:spAutoFit/>
          </a:bodyPr>
          <a:lstStyle/>
          <a:p>
            <a:pPr algn="ctr"/>
            <a:r>
              <a:rPr lang="en-CA" sz="5400" u="sng" dirty="0" smtClean="0"/>
              <a:t>SCRIPTURE:</a:t>
            </a:r>
          </a:p>
          <a:p>
            <a:pPr algn="ctr"/>
            <a:r>
              <a:rPr lang="en-CA" sz="5400" dirty="0" smtClean="0"/>
              <a:t>Exodus </a:t>
            </a:r>
            <a:r>
              <a:rPr lang="en-CA" sz="5400" dirty="0" smtClean="0"/>
              <a:t>24:12-18</a:t>
            </a:r>
          </a:p>
          <a:p>
            <a:pPr algn="ctr"/>
            <a:endParaRPr lang="en-CA" sz="5400" dirty="0" smtClean="0"/>
          </a:p>
          <a:p>
            <a:pPr algn="ctr"/>
            <a:endParaRPr lang="en-CA" sz="5400" dirty="0" smtClean="0"/>
          </a:p>
          <a:p>
            <a:pPr algn="ctr"/>
            <a:r>
              <a:rPr lang="en-CA" sz="5400" dirty="0" smtClean="0"/>
              <a:t>Valerie Green</a:t>
            </a:r>
            <a:endParaRPr lang="en-CA" sz="5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The </a:t>
            </a:r>
            <a:r>
              <a:rPr lang="en-CA" sz="4500" cap="small" dirty="0" smtClean="0"/>
              <a:t>Lord</a:t>
            </a:r>
            <a:r>
              <a:rPr lang="en-CA" sz="4500" dirty="0" smtClean="0"/>
              <a:t> said to Moses, “Come up to me on the mountain, and wait there; and I will give you the tablets of stone, with the law and the commandment, which I have written for their instruction.” </a:t>
            </a:r>
            <a:r>
              <a:rPr lang="en-CA" sz="4500" b="1" baseline="30000" dirty="0" smtClean="0"/>
              <a:t> </a:t>
            </a:r>
            <a:r>
              <a:rPr lang="en-CA" sz="4500" dirty="0" smtClean="0"/>
              <a:t>So Moses set out with his assistant Joshua, and Moses went up into the mountain of God. To the elders he had said, “Wait here for us, until we come to you again; for Aaron</a:t>
            </a:r>
            <a:endParaRPr lang="en-CA" sz="45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and </a:t>
            </a:r>
            <a:r>
              <a:rPr lang="en-CA" sz="4500" dirty="0" err="1" smtClean="0"/>
              <a:t>Hur</a:t>
            </a:r>
            <a:r>
              <a:rPr lang="en-CA" sz="4500" dirty="0" smtClean="0"/>
              <a:t> are with you; whoever has a dispute may go to them.” Then Moses went up on the mountain, and the cloud covered the mountain. </a:t>
            </a:r>
            <a:r>
              <a:rPr lang="en-CA" sz="4500" b="1" baseline="30000" dirty="0" smtClean="0"/>
              <a:t> </a:t>
            </a:r>
            <a:r>
              <a:rPr lang="en-CA" sz="4500" dirty="0" smtClean="0"/>
              <a:t>The glory of the </a:t>
            </a:r>
            <a:r>
              <a:rPr lang="en-CA" sz="4500" cap="small" dirty="0" smtClean="0"/>
              <a:t>Lord</a:t>
            </a:r>
            <a:r>
              <a:rPr lang="en-CA" sz="4500" dirty="0" smtClean="0"/>
              <a:t> settled on Mount Sinai, and the cloud covered it for six days; on the seventh day he called to Moses out of the cloud. </a:t>
            </a:r>
            <a:r>
              <a:rPr lang="en-CA" sz="4500" b="1" baseline="30000" dirty="0" smtClean="0"/>
              <a:t> </a:t>
            </a:r>
            <a:r>
              <a:rPr lang="en-CA" sz="4500" dirty="0" smtClean="0"/>
              <a:t>Now the appearance of the glory of the </a:t>
            </a:r>
            <a:r>
              <a:rPr lang="en-CA" sz="4500" cap="small" dirty="0" smtClean="0"/>
              <a:t>Lord</a:t>
            </a:r>
            <a:r>
              <a:rPr lang="en-CA" sz="4500" dirty="0" smtClean="0"/>
              <a:t> was like a devouring fire on</a:t>
            </a:r>
            <a:endParaRPr lang="en-CA" sz="45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4247317"/>
          </a:xfrm>
          <a:prstGeom prst="rect">
            <a:avLst/>
          </a:prstGeom>
        </p:spPr>
        <p:txBody>
          <a:bodyPr wrap="square">
            <a:spAutoFit/>
          </a:bodyPr>
          <a:lstStyle/>
          <a:p>
            <a:r>
              <a:rPr lang="en-CA" sz="4500" dirty="0" smtClean="0"/>
              <a:t>the top of the mountain in the sight of the people of Israel. </a:t>
            </a:r>
            <a:r>
              <a:rPr lang="en-CA" sz="4500" b="1" baseline="30000" dirty="0" smtClean="0"/>
              <a:t>18 </a:t>
            </a:r>
            <a:r>
              <a:rPr lang="en-CA" sz="4500" dirty="0" smtClean="0"/>
              <a:t>Moses entered the cloud, and went up on the mountain. Moses was on the mountain for forty days and forty nights.</a:t>
            </a:r>
            <a:endParaRPr lang="en-CA" sz="45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Music_Ministry_ezr.gif"/>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4077072"/>
            <a:ext cx="5076056" cy="784830"/>
          </a:xfrm>
          <a:prstGeom prst="rect">
            <a:avLst/>
          </a:prstGeom>
          <a:noFill/>
        </p:spPr>
        <p:txBody>
          <a:bodyPr wrap="square" rtlCol="0">
            <a:spAutoFit/>
          </a:bodyPr>
          <a:lstStyle/>
          <a:p>
            <a:pPr algn="ctr"/>
            <a:r>
              <a:rPr lang="en-CA" sz="4500" b="1" dirty="0" smtClean="0">
                <a:solidFill>
                  <a:srgbClr val="0070C0"/>
                </a:solidFill>
              </a:rPr>
              <a:t>~Kirby Good</a:t>
            </a:r>
            <a:endParaRPr lang="en-CA" sz="4500" b="1" dirty="0">
              <a:solidFill>
                <a:srgbClr val="0070C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slide0053_background.jpg"/>
          <p:cNvPicPr>
            <a:picLocks noChangeAspect="1"/>
          </p:cNvPicPr>
          <p:nvPr/>
        </p:nvPicPr>
        <p:blipFill>
          <a:blip r:embed="rId2" cstate="print"/>
          <a:stretch>
            <a:fillRect/>
          </a:stretch>
        </p:blipFill>
        <p:spPr>
          <a:xfrm>
            <a:off x="0" y="4281"/>
            <a:ext cx="9144000" cy="6849438"/>
          </a:xfrm>
          <a:prstGeom prst="rect">
            <a:avLst/>
          </a:prstGeom>
        </p:spPr>
      </p:pic>
      <p:sp>
        <p:nvSpPr>
          <p:cNvPr id="5" name="TextBox 4"/>
          <p:cNvSpPr txBox="1"/>
          <p:nvPr/>
        </p:nvSpPr>
        <p:spPr>
          <a:xfrm>
            <a:off x="395536" y="1412776"/>
            <a:ext cx="8352928" cy="4247317"/>
          </a:xfrm>
          <a:prstGeom prst="rect">
            <a:avLst/>
          </a:prstGeom>
          <a:noFill/>
        </p:spPr>
        <p:txBody>
          <a:bodyPr wrap="square" rtlCol="0">
            <a:spAutoFit/>
          </a:bodyPr>
          <a:lstStyle/>
          <a:p>
            <a:pPr algn="ctr"/>
            <a:r>
              <a:rPr lang="en-CA" sz="5400" u="sng" dirty="0" smtClean="0"/>
              <a:t>SCRIPTURE:</a:t>
            </a:r>
          </a:p>
          <a:p>
            <a:pPr algn="ctr"/>
            <a:r>
              <a:rPr lang="en-CA" sz="5400" dirty="0" smtClean="0"/>
              <a:t>Matthew </a:t>
            </a:r>
            <a:r>
              <a:rPr lang="en-CA" sz="5400" dirty="0" smtClean="0"/>
              <a:t>17:1-9</a:t>
            </a:r>
          </a:p>
          <a:p>
            <a:pPr algn="ctr"/>
            <a:endParaRPr lang="en-CA" sz="5400" dirty="0" smtClean="0"/>
          </a:p>
          <a:p>
            <a:pPr algn="ctr"/>
            <a:endParaRPr lang="en-CA" sz="5400" dirty="0" smtClean="0"/>
          </a:p>
          <a:p>
            <a:pPr algn="ctr"/>
            <a:r>
              <a:rPr lang="en-CA" sz="5400" smtClean="0"/>
              <a:t>Valerie Green</a:t>
            </a:r>
            <a:endParaRPr lang="en-CA" sz="5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u="sng" dirty="0" smtClean="0"/>
              <a:t>The Transfiguration</a:t>
            </a:r>
          </a:p>
          <a:p>
            <a:r>
              <a:rPr lang="en-CA" sz="4500" dirty="0" smtClean="0"/>
              <a:t>Six days later, Jesus took with him Peter and James and his brother John and led them up a high mountain, by themselves. </a:t>
            </a:r>
            <a:r>
              <a:rPr lang="en-CA" sz="4500" b="1" baseline="30000" dirty="0" smtClean="0"/>
              <a:t> </a:t>
            </a:r>
            <a:r>
              <a:rPr lang="en-CA" sz="4500" dirty="0" smtClean="0"/>
              <a:t>And he was transfigured before them, and his face shone like the sun, and his clothes became dazzling white. </a:t>
            </a:r>
            <a:r>
              <a:rPr lang="en-CA" sz="4500" b="1" baseline="30000" dirty="0" smtClean="0"/>
              <a:t> </a:t>
            </a:r>
            <a:r>
              <a:rPr lang="en-CA" sz="4500" dirty="0" smtClean="0"/>
              <a:t>Suddenly there appeared to them Moses and Elijah, talking with him. </a:t>
            </a:r>
            <a:r>
              <a:rPr lang="en-CA" sz="4500" b="1" baseline="30000" dirty="0" smtClean="0"/>
              <a:t> </a:t>
            </a:r>
            <a:r>
              <a:rPr lang="en-CA" sz="4500" dirty="0" smtClean="0"/>
              <a:t>Then Peter said to</a:t>
            </a:r>
            <a:endParaRPr lang="en-CA" sz="45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Jesus, “Lord, it is good for us to be here; if you wish, I will make three dwellings here, one for you, one for Moses, and one for Elijah.” </a:t>
            </a:r>
            <a:r>
              <a:rPr lang="en-CA" sz="4500" b="1" baseline="30000" dirty="0" smtClean="0"/>
              <a:t> </a:t>
            </a:r>
            <a:r>
              <a:rPr lang="en-CA" sz="4500" dirty="0" smtClean="0"/>
              <a:t>While he was still speaking, suddenly a bright cloud overshadowed them, and from the cloud a voice said, “This is my Son, the Beloved; with him I am well pleased; listen to him!” </a:t>
            </a:r>
            <a:r>
              <a:rPr lang="en-CA" sz="4500" b="1" baseline="30000" dirty="0" smtClean="0"/>
              <a:t> </a:t>
            </a:r>
            <a:r>
              <a:rPr lang="en-CA" sz="4500" dirty="0" smtClean="0"/>
              <a:t>When the disciples heard this, they fell to the</a:t>
            </a:r>
            <a:endParaRPr lang="en-CA" sz="4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u="sng" dirty="0" smtClean="0"/>
              <a:t>Sanctus: MV#7</a:t>
            </a:r>
          </a:p>
          <a:p>
            <a:r>
              <a:rPr lang="en-CA" sz="4500" dirty="0" smtClean="0"/>
              <a:t>Ga....</a:t>
            </a:r>
            <a:r>
              <a:rPr lang="en-CA" sz="4500" dirty="0" err="1" smtClean="0"/>
              <a:t>ther</a:t>
            </a:r>
            <a:r>
              <a:rPr lang="en-CA" sz="4500" dirty="0" smtClean="0"/>
              <a:t> us in, ground us..........in you..........</a:t>
            </a:r>
          </a:p>
          <a:p>
            <a:r>
              <a:rPr lang="en-CA" sz="4500" dirty="0" smtClean="0"/>
              <a:t>Ga....</a:t>
            </a:r>
            <a:r>
              <a:rPr lang="en-CA" sz="4500" dirty="0" err="1" smtClean="0"/>
              <a:t>ther</a:t>
            </a:r>
            <a:r>
              <a:rPr lang="en-CA" sz="4500" dirty="0" smtClean="0"/>
              <a:t> us in, </a:t>
            </a:r>
          </a:p>
          <a:p>
            <a:r>
              <a:rPr lang="en-CA" sz="4500" dirty="0" smtClean="0"/>
              <a:t>ground us..........in you...........</a:t>
            </a:r>
          </a:p>
          <a:p>
            <a:r>
              <a:rPr lang="en-CA" sz="4500" dirty="0" smtClean="0"/>
              <a:t> Ga....</a:t>
            </a:r>
            <a:r>
              <a:rPr lang="en-CA" sz="4500" dirty="0" err="1" smtClean="0"/>
              <a:t>ther</a:t>
            </a:r>
            <a:r>
              <a:rPr lang="en-CA" sz="4500" dirty="0" smtClean="0"/>
              <a:t> us in..........</a:t>
            </a:r>
          </a:p>
          <a:p>
            <a:r>
              <a:rPr lang="en-CA" sz="4500" dirty="0" smtClean="0"/>
              <a:t>Ga....</a:t>
            </a:r>
            <a:r>
              <a:rPr lang="en-CA" sz="4500" dirty="0" err="1" smtClean="0"/>
              <a:t>ther</a:t>
            </a:r>
            <a:r>
              <a:rPr lang="en-CA" sz="4500" dirty="0" smtClean="0"/>
              <a:t> us in..........</a:t>
            </a:r>
          </a:p>
          <a:p>
            <a:r>
              <a:rPr lang="en-CA" sz="4500" dirty="0" smtClean="0"/>
              <a:t>ground us.......... ground us..... in you.~</a:t>
            </a:r>
            <a:endParaRPr lang="en-CA" sz="4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ground and were overcome by fear. </a:t>
            </a:r>
            <a:r>
              <a:rPr lang="en-CA" sz="4500" b="1" baseline="30000" dirty="0" smtClean="0"/>
              <a:t> </a:t>
            </a:r>
            <a:r>
              <a:rPr lang="en-CA" sz="4500" dirty="0" smtClean="0"/>
              <a:t>But Jesus came and touched them, saying, “Get up and do not be afraid.” </a:t>
            </a:r>
            <a:r>
              <a:rPr lang="en-CA" sz="4500" b="1" baseline="30000" dirty="0" smtClean="0"/>
              <a:t> </a:t>
            </a:r>
            <a:r>
              <a:rPr lang="en-CA" sz="4500" dirty="0" smtClean="0"/>
              <a:t>And when they looked up, they saw no one except Jesus himself alone. As they were coming down the mountain, Jesus ordered them, “Tell no one about the vision until after the Son of Man has been raised from the dead.”</a:t>
            </a:r>
            <a:endParaRPr lang="en-CA" sz="45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fotolia_57595865_subscription_xl.jpg"/>
          <p:cNvPicPr>
            <a:picLocks noChangeAspect="1"/>
          </p:cNvPicPr>
          <p:nvPr/>
        </p:nvPicPr>
        <p:blipFill>
          <a:blip r:embed="rId2" cstate="print"/>
          <a:stretch>
            <a:fillRect/>
          </a:stretch>
        </p:blipFill>
        <p:spPr>
          <a:xfrm>
            <a:off x="0" y="0"/>
            <a:ext cx="9144000" cy="6857999"/>
          </a:xfrm>
          <a:prstGeom prst="rect">
            <a:avLst/>
          </a:prstGeom>
        </p:spPr>
      </p:pic>
      <p:sp>
        <p:nvSpPr>
          <p:cNvPr id="5" name="TextBox 4"/>
          <p:cNvSpPr txBox="1"/>
          <p:nvPr/>
        </p:nvSpPr>
        <p:spPr>
          <a:xfrm>
            <a:off x="1115616" y="6073170"/>
            <a:ext cx="6840760" cy="784830"/>
          </a:xfrm>
          <a:prstGeom prst="rect">
            <a:avLst/>
          </a:prstGeom>
          <a:noFill/>
        </p:spPr>
        <p:txBody>
          <a:bodyPr wrap="square" rtlCol="0">
            <a:spAutoFit/>
          </a:bodyPr>
          <a:lstStyle/>
          <a:p>
            <a:pPr algn="ctr"/>
            <a:r>
              <a:rPr lang="en-CA" sz="4500" b="1" dirty="0" smtClean="0"/>
              <a:t>SERMON</a:t>
            </a:r>
            <a:endParaRPr lang="en-CA" sz="45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Still-Background-Set-Who-Do-You-Follow_slide4_426x320.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83568" y="2420888"/>
            <a:ext cx="7704856" cy="1477328"/>
          </a:xfrm>
          <a:prstGeom prst="rect">
            <a:avLst/>
          </a:prstGeom>
          <a:noFill/>
        </p:spPr>
        <p:txBody>
          <a:bodyPr wrap="square" rtlCol="0">
            <a:spAutoFit/>
          </a:bodyPr>
          <a:lstStyle/>
          <a:p>
            <a:pPr algn="ctr"/>
            <a:r>
              <a:rPr lang="en-CA" sz="4500" b="1" u="sng" dirty="0" smtClean="0">
                <a:solidFill>
                  <a:schemeClr val="bg1"/>
                </a:solidFill>
              </a:rPr>
              <a:t>*HYMN: VU p.894</a:t>
            </a:r>
          </a:p>
          <a:p>
            <a:pPr algn="ctr"/>
            <a:r>
              <a:rPr lang="en-CA" sz="4500" b="1" dirty="0" smtClean="0">
                <a:solidFill>
                  <a:schemeClr val="bg1"/>
                </a:solidFill>
              </a:rPr>
              <a:t>“We Praise Thy Name”</a:t>
            </a:r>
            <a:endParaRPr lang="en-CA" sz="4500" b="1"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25601" name="Rectangle 1"/>
          <p:cNvSpPr>
            <a:spLocks noChangeArrowheads="1"/>
          </p:cNvSpPr>
          <p:nvPr/>
        </p:nvSpPr>
        <p:spPr bwMode="auto">
          <a:xfrm>
            <a:off x="0" y="1052736"/>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Holy God, we praise your name;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of all, we bow before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on earth your sceptre claim;</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in heaven above adore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Infinite your vast domain; everlasting is your reign.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24577" name="Rectangle 1"/>
          <p:cNvSpPr>
            <a:spLocks noChangeArrowheads="1"/>
          </p:cNvSpPr>
          <p:nvPr/>
        </p:nvSpPr>
        <p:spPr bwMode="auto">
          <a:xfrm>
            <a:off x="0" y="1196752"/>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Hark, the glad celestial hymn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angel choirs above are raising;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cherubim and seraphim,</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unceasing chorus praising,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fill the heavens with sweet accord: 'Holy, holy, holy Lord.'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23553" name="Rectangle 1"/>
          <p:cNvSpPr>
            <a:spLocks noChangeArrowheads="1"/>
          </p:cNvSpPr>
          <p:nvPr/>
        </p:nvSpPr>
        <p:spPr bwMode="auto">
          <a:xfrm>
            <a:off x="0" y="764704"/>
            <a:ext cx="91440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 the apostolic train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joins your sacred name to hallow;</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prophets swell the glad refrain,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the white-robed martyrs follow;</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from morn till set of sun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through the Church the song goes on.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22529" name="Rectangle 1"/>
          <p:cNvSpPr>
            <a:spLocks noChangeArrowheads="1"/>
          </p:cNvSpPr>
          <p:nvPr/>
        </p:nvSpPr>
        <p:spPr bwMode="auto">
          <a:xfrm>
            <a:off x="0" y="980728"/>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Glory through eternity: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Spirit, Word, and blest Creator.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of gracious tenderness,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your feet we sinners gather;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light and mercy, now, we pray, give your people for this day.~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121" name="Rectangle 1"/>
          <p:cNvSpPr>
            <a:spLocks noChangeArrowheads="1"/>
          </p:cNvSpPr>
          <p:nvPr/>
        </p:nvSpPr>
        <p:spPr bwMode="auto">
          <a:xfrm>
            <a:off x="0" y="-8560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*OFFERING: #541</a:t>
            </a:r>
          </a:p>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CA" sz="450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Praise God from whom all blessings flow;</a:t>
            </a:r>
            <a:endParaRPr kumimoji="0" lang="en-CA" sz="45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CA" sz="450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praise God, all creatures high and low;</a:t>
            </a:r>
            <a:endParaRPr kumimoji="0" lang="en-CA" sz="45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CA" sz="450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give thanks to God in love made known:</a:t>
            </a:r>
            <a:endParaRPr kumimoji="0" lang="en-CA" sz="45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CA" sz="450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Creator, Word and Spirit, One.~</a:t>
            </a:r>
            <a:endParaRPr kumimoji="0" lang="en-CA" sz="45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9457" name="Rectangle 1"/>
          <p:cNvSpPr>
            <a:spLocks noChangeArrowheads="1"/>
          </p:cNvSpPr>
          <p:nvPr/>
        </p:nvSpPr>
        <p:spPr bwMode="auto">
          <a:xfrm>
            <a:off x="0" y="0"/>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OFFERTORY PRAYER:</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There is so much we could do with our abundance, Mountaintop God – building grand cathedrals, creating great endowments (and we do). So remind us, as we offer our gifts this morning, of those who need a simple home, who long to hear the songs of hope, who need</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2862322"/>
          </a:xfrm>
          <a:prstGeom prst="rect">
            <a:avLst/>
          </a:prstGeom>
        </p:spPr>
        <p:txBody>
          <a:bodyPr wrap="square">
            <a:spAutoFit/>
          </a:bodyPr>
          <a:lstStyle/>
          <a:p>
            <a:pPr lvl="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4500" b="1" dirty="0" smtClean="0">
                <a:latin typeface="Arial" pitchFamily="34" charset="0"/>
                <a:ea typeface="Times New Roman" pitchFamily="18" charset="0"/>
                <a:cs typeface="Times New Roman" pitchFamily="18" charset="0"/>
              </a:rPr>
              <a:t>help with paying for food or medicine or clothes. Transfigure not only our gifts, but our hearts as well, we pray. Amen</a:t>
            </a:r>
            <a:endParaRPr lang="en-US" sz="4500" dirty="0" smtClean="0">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2015.05_CoverNoTex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95536" y="260648"/>
            <a:ext cx="8352928" cy="784830"/>
          </a:xfrm>
          <a:prstGeom prst="rect">
            <a:avLst/>
          </a:prstGeom>
          <a:noFill/>
        </p:spPr>
        <p:txBody>
          <a:bodyPr wrap="square" rtlCol="0">
            <a:spAutoFit/>
          </a:bodyPr>
          <a:lstStyle/>
          <a:p>
            <a:pPr algn="ctr"/>
            <a:r>
              <a:rPr lang="en-CA" sz="4500" dirty="0" smtClean="0">
                <a:solidFill>
                  <a:schemeClr val="bg1"/>
                </a:solidFill>
              </a:rPr>
              <a:t>PRAYERS OF THE PEOPLE</a:t>
            </a:r>
            <a:endParaRPr lang="en-CA" sz="4500"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imagesL58NNL8V.jpg"/>
          <p:cNvPicPr>
            <a:picLocks noChangeAspect="1"/>
          </p:cNvPicPr>
          <p:nvPr/>
        </p:nvPicPr>
        <p:blipFill>
          <a:blip r:embed="rId2" cstate="print"/>
          <a:stretch>
            <a:fillRect/>
          </a:stretch>
        </p:blipFill>
        <p:spPr>
          <a:xfrm>
            <a:off x="0" y="0"/>
            <a:ext cx="9143999" cy="6857999"/>
          </a:xfrm>
          <a:prstGeom prst="rect">
            <a:avLst/>
          </a:prstGeom>
        </p:spPr>
      </p:pic>
      <p:sp>
        <p:nvSpPr>
          <p:cNvPr id="6" name="TextBox 5"/>
          <p:cNvSpPr txBox="1"/>
          <p:nvPr/>
        </p:nvSpPr>
        <p:spPr>
          <a:xfrm>
            <a:off x="395536" y="4221088"/>
            <a:ext cx="6408712" cy="2169825"/>
          </a:xfrm>
          <a:prstGeom prst="rect">
            <a:avLst/>
          </a:prstGeom>
          <a:noFill/>
        </p:spPr>
        <p:txBody>
          <a:bodyPr wrap="square" rtlCol="0">
            <a:spAutoFit/>
          </a:bodyPr>
          <a:lstStyle/>
          <a:p>
            <a:pPr algn="ctr"/>
            <a:r>
              <a:rPr lang="en-CA" sz="4500" b="1" dirty="0" smtClean="0"/>
              <a:t>*CLOSING HYMN VU #264</a:t>
            </a:r>
          </a:p>
          <a:p>
            <a:pPr algn="ctr"/>
            <a:r>
              <a:rPr lang="en-CA" sz="4500" b="1" dirty="0" smtClean="0"/>
              <a:t>“Immortal Invisible, God Only Wise”</a:t>
            </a:r>
            <a:endParaRPr lang="en-CA" sz="4500" b="1" dirty="0"/>
          </a:p>
        </p:txBody>
      </p:sp>
      <p:pic>
        <p:nvPicPr>
          <p:cNvPr id="5" name="Picture 4" descr="PPT JAN 13BAPTISM OF THE LORD.jpg"/>
          <p:cNvPicPr>
            <a:picLocks noChangeAspect="1"/>
          </p:cNvPicPr>
          <p:nvPr/>
        </p:nvPicPr>
        <p:blipFill>
          <a:blip r:embed="rId3" cstate="print"/>
          <a:stretch>
            <a:fillRect/>
          </a:stretch>
        </p:blipFill>
        <p:spPr>
          <a:xfrm>
            <a:off x="-108520" y="0"/>
            <a:ext cx="9252520" cy="6858000"/>
          </a:xfrm>
          <a:prstGeom prst="rect">
            <a:avLst/>
          </a:prstGeom>
        </p:spPr>
      </p:pic>
      <p:sp>
        <p:nvSpPr>
          <p:cNvPr id="7" name="TextBox 6"/>
          <p:cNvSpPr txBox="1"/>
          <p:nvPr/>
        </p:nvSpPr>
        <p:spPr>
          <a:xfrm>
            <a:off x="2483768" y="1340768"/>
            <a:ext cx="6660232" cy="2169825"/>
          </a:xfrm>
          <a:prstGeom prst="rect">
            <a:avLst/>
          </a:prstGeom>
          <a:noFill/>
        </p:spPr>
        <p:txBody>
          <a:bodyPr wrap="square" rtlCol="0">
            <a:spAutoFit/>
          </a:bodyPr>
          <a:lstStyle/>
          <a:p>
            <a:pPr algn="ctr"/>
            <a:r>
              <a:rPr lang="en-CA" sz="4500" u="sng" dirty="0" smtClean="0"/>
              <a:t>*CLOSING HYMN: VU#264</a:t>
            </a:r>
          </a:p>
          <a:p>
            <a:pPr algn="ctr"/>
            <a:r>
              <a:rPr lang="en-CA" sz="4500" dirty="0" smtClean="0"/>
              <a:t>“Immortal, Invisible God Only Wise”</a:t>
            </a:r>
            <a:endParaRPr lang="en-CA" sz="45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0241" name="Rectangle 1"/>
          <p:cNvSpPr>
            <a:spLocks noChangeArrowheads="1"/>
          </p:cNvSpPr>
          <p:nvPr/>
        </p:nvSpPr>
        <p:spPr bwMode="auto">
          <a:xfrm>
            <a:off x="0" y="908720"/>
            <a:ext cx="91440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Immortal, invisible, God only wise;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light inaccessible hid from our eyes;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 blessed, most glorious, the Ancient of Days,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almighty, victorious, thy great name we praise.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9217" name="Rectangle 1"/>
          <p:cNvSpPr>
            <a:spLocks noChangeArrowheads="1"/>
          </p:cNvSpPr>
          <p:nvPr/>
        </p:nvSpPr>
        <p:spPr bwMode="auto">
          <a:xfrm>
            <a:off x="0" y="620688"/>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Unresting</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unhasting</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silent as light,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nor wanting, nor wasting, thou </a:t>
            </a: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rulest</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might;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thy justice like mountains high soaring above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thy clouds, which are fountains of goodness and love.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Candle-Burning-Safety.jpg"/>
          <p:cNvPicPr>
            <a:picLocks noChangeAspect="1"/>
          </p:cNvPicPr>
          <p:nvPr/>
        </p:nvPicPr>
        <p:blipFill>
          <a:blip r:embed="rId2" cstate="print"/>
          <a:stretch>
            <a:fillRect/>
          </a:stretch>
        </p:blipFill>
        <p:spPr>
          <a:xfrm>
            <a:off x="0" y="0"/>
            <a:ext cx="9143999" cy="6857999"/>
          </a:xfrm>
          <a:prstGeom prst="rect">
            <a:avLst/>
          </a:prstGeom>
        </p:spPr>
      </p:pic>
      <p:sp>
        <p:nvSpPr>
          <p:cNvPr id="5" name="TextBox 4"/>
          <p:cNvSpPr txBox="1"/>
          <p:nvPr/>
        </p:nvSpPr>
        <p:spPr>
          <a:xfrm>
            <a:off x="3995936" y="908720"/>
            <a:ext cx="4896544" cy="1754326"/>
          </a:xfrm>
          <a:prstGeom prst="rect">
            <a:avLst/>
          </a:prstGeom>
          <a:noFill/>
        </p:spPr>
        <p:txBody>
          <a:bodyPr wrap="square" rtlCol="0">
            <a:spAutoFit/>
          </a:bodyPr>
          <a:lstStyle/>
          <a:p>
            <a:pPr algn="ctr"/>
            <a:r>
              <a:rPr lang="en-CA" sz="5400" b="1" dirty="0" smtClean="0">
                <a:solidFill>
                  <a:schemeClr val="bg1"/>
                </a:solidFill>
              </a:rPr>
              <a:t>LIGHTING OF THE CANDLES</a:t>
            </a:r>
            <a:endParaRPr lang="en-CA" sz="5400" b="1"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8193" name="Rectangle 1"/>
          <p:cNvSpPr>
            <a:spLocks noChangeArrowheads="1"/>
          </p:cNvSpPr>
          <p:nvPr/>
        </p:nvSpPr>
        <p:spPr bwMode="auto">
          <a:xfrm>
            <a:off x="0" y="620688"/>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all, life thou </a:t>
            </a: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givest</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both great and small;</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all life thou </a:t>
            </a: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livest</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true life of all;</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blossom and flourish like leaves on the tree,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then wither and perish; but naught </a:t>
            </a: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changeth</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7169" name="Rectangle 1"/>
          <p:cNvSpPr>
            <a:spLocks noChangeArrowheads="1"/>
          </p:cNvSpPr>
          <p:nvPr/>
        </p:nvSpPr>
        <p:spPr bwMode="auto">
          <a:xfrm>
            <a:off x="0" y="54868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Thou </a:t>
            </a: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reignest</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glory, thou </a:t>
            </a: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rulest</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light;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thine</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angels adore thee, all veiling their sight;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praise we would render, O help us to see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'tis only the splendour of light </a:t>
            </a:r>
            <a:r>
              <a:rPr kumimoji="0" lang="en-CA" sz="4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hideth</a:t>
            </a: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3313" name="Rectangle 1"/>
          <p:cNvSpPr>
            <a:spLocks noChangeArrowheads="1"/>
          </p:cNvSpPr>
          <p:nvPr/>
        </p:nvSpPr>
        <p:spPr bwMode="auto">
          <a:xfrm>
            <a:off x="0" y="0"/>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*BLESSING:</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Times New Roman" pitchFamily="18" charset="0"/>
              </a:rPr>
              <a:t>One:  Tempted to stay here, let us go,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All:  to carry God’s peace to a broken world. </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Times New Roman" pitchFamily="18" charset="0"/>
              </a:rPr>
              <a:t>One:  Having heard the call to follow,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All:  we will journey into life’s valleys, carrying the hope of Jesus.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4939814"/>
          </a:xfrm>
          <a:prstGeom prst="rect">
            <a:avLst/>
          </a:prstGeom>
        </p:spPr>
        <p:txBody>
          <a:bodyPr wrap="square">
            <a:spAutoFit/>
          </a:bodyPr>
          <a:lstStyle/>
          <a:p>
            <a:pPr lvl="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4500" dirty="0" smtClean="0">
                <a:solidFill>
                  <a:schemeClr val="tx1">
                    <a:lumMod val="65000"/>
                  </a:schemeClr>
                </a:solidFill>
                <a:latin typeface="Arial" pitchFamily="34" charset="0"/>
                <a:ea typeface="Times New Roman" pitchFamily="18" charset="0"/>
                <a:cs typeface="Times New Roman" pitchFamily="18" charset="0"/>
              </a:rPr>
              <a:t>One:  We will walk with the Spirit who leads us on a journey of humility. </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4500" b="1" dirty="0" smtClean="0">
                <a:latin typeface="Arial" pitchFamily="34" charset="0"/>
                <a:ea typeface="Times New Roman" pitchFamily="18" charset="0"/>
                <a:cs typeface="Times New Roman" pitchFamily="18" charset="0"/>
              </a:rPr>
              <a:t>All:  We will walk through fears that threaten to burn us, as well as the mist of uncertain days and nights.</a:t>
            </a:r>
            <a:endParaRPr lang="en-US" sz="4500" dirty="0" smtClean="0">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r>
              <a:rPr lang="en-CA" sz="4500" u="sng" dirty="0" smtClean="0"/>
              <a:t>*CHORAL RESPONSE: MV#214</a:t>
            </a:r>
          </a:p>
          <a:p>
            <a:r>
              <a:rPr lang="en-CA" sz="4500" dirty="0" smtClean="0"/>
              <a:t>May...God’s...</a:t>
            </a:r>
            <a:r>
              <a:rPr lang="en-CA" sz="4500" dirty="0" err="1" smtClean="0"/>
              <a:t>shel-ter-ing</a:t>
            </a:r>
            <a:r>
              <a:rPr lang="en-CA" sz="4500" dirty="0" smtClean="0"/>
              <a:t> wings, his </a:t>
            </a:r>
            <a:r>
              <a:rPr lang="en-CA" sz="4500" dirty="0" err="1" smtClean="0"/>
              <a:t>gath-er-ing</a:t>
            </a:r>
            <a:r>
              <a:rPr lang="en-CA" sz="4500" dirty="0" smtClean="0"/>
              <a:t> wings,</a:t>
            </a:r>
          </a:p>
          <a:p>
            <a:r>
              <a:rPr lang="en-CA" sz="4500" dirty="0" smtClean="0"/>
              <a:t>Pro-</a:t>
            </a:r>
            <a:r>
              <a:rPr lang="en-CA" sz="4500" dirty="0" err="1" smtClean="0"/>
              <a:t>tect</a:t>
            </a:r>
            <a:r>
              <a:rPr lang="en-CA" sz="4500" dirty="0" smtClean="0"/>
              <a:t>...you.... </a:t>
            </a:r>
          </a:p>
          <a:p>
            <a:r>
              <a:rPr lang="en-CA" sz="4500" dirty="0" smtClean="0"/>
              <a:t>May...God’s...nurturing arms, his</a:t>
            </a:r>
          </a:p>
          <a:p>
            <a:r>
              <a:rPr lang="en-CA" sz="4500" dirty="0" err="1" smtClean="0"/>
              <a:t>Crad</a:t>
            </a:r>
            <a:r>
              <a:rPr lang="en-CA" sz="4500" dirty="0" smtClean="0"/>
              <a:t>-ling arms sustain.... You......</a:t>
            </a:r>
          </a:p>
          <a:p>
            <a:r>
              <a:rPr lang="en-CA" sz="4500" dirty="0" smtClean="0"/>
              <a:t>and</a:t>
            </a:r>
          </a:p>
          <a:p>
            <a:r>
              <a:rPr lang="en-CA" sz="4500" dirty="0" smtClean="0"/>
              <a:t>Hold...you in his love.....and </a:t>
            </a:r>
          </a:p>
          <a:p>
            <a:r>
              <a:rPr lang="en-CA" sz="4500" dirty="0" smtClean="0"/>
              <a:t>Hold...you in his love.</a:t>
            </a:r>
            <a:endParaRPr lang="en-CA" sz="45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endParaRPr lang="en-CA" sz="4500" dirty="0" smtClean="0"/>
          </a:p>
          <a:p>
            <a:r>
              <a:rPr lang="en-CA" sz="4500" dirty="0" smtClean="0"/>
              <a:t>May...God’s...sheltering wings, her </a:t>
            </a:r>
            <a:r>
              <a:rPr lang="en-CA" sz="4500" dirty="0" err="1" smtClean="0"/>
              <a:t>gath-er-ing</a:t>
            </a:r>
            <a:r>
              <a:rPr lang="en-CA" sz="4500" dirty="0" smtClean="0"/>
              <a:t> wings,</a:t>
            </a:r>
          </a:p>
          <a:p>
            <a:r>
              <a:rPr lang="en-CA" sz="4500" dirty="0" smtClean="0"/>
              <a:t>Pro-</a:t>
            </a:r>
            <a:r>
              <a:rPr lang="en-CA" sz="4500" dirty="0" err="1" smtClean="0"/>
              <a:t>tect</a:t>
            </a:r>
            <a:r>
              <a:rPr lang="en-CA" sz="4500" dirty="0" smtClean="0"/>
              <a:t>...you....May...God’s...</a:t>
            </a:r>
          </a:p>
          <a:p>
            <a:r>
              <a:rPr lang="en-CA" sz="4500" dirty="0" smtClean="0"/>
              <a:t>nurturing arms, her</a:t>
            </a:r>
          </a:p>
          <a:p>
            <a:r>
              <a:rPr lang="en-CA" sz="4500" dirty="0" smtClean="0"/>
              <a:t>Cradling arms sustain...you........</a:t>
            </a:r>
          </a:p>
          <a:p>
            <a:r>
              <a:rPr lang="en-CA" sz="4500" dirty="0" smtClean="0"/>
              <a:t> and</a:t>
            </a:r>
          </a:p>
          <a:p>
            <a:r>
              <a:rPr lang="en-CA" sz="4500" dirty="0" smtClean="0"/>
              <a:t>Hold...you in her love.....and</a:t>
            </a:r>
          </a:p>
          <a:p>
            <a:r>
              <a:rPr lang="en-CA" sz="4500" smtClean="0"/>
              <a:t> hold...you </a:t>
            </a:r>
            <a:r>
              <a:rPr lang="en-CA" sz="4500" dirty="0" smtClean="0"/>
              <a:t>in her love.~</a:t>
            </a:r>
            <a:endParaRPr lang="en-CA" sz="45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5" name="Picture 4" descr="coffee 4.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467544" y="260648"/>
            <a:ext cx="6390456" cy="5632311"/>
          </a:xfrm>
          <a:prstGeom prst="rect">
            <a:avLst/>
          </a:prstGeom>
        </p:spPr>
        <p:txBody>
          <a:bodyPr wrap="square">
            <a:spAutoFit/>
          </a:bodyPr>
          <a:lstStyle/>
          <a:p>
            <a:pPr algn="ctr"/>
            <a:r>
              <a:rPr lang="en-CA" sz="4500" b="1" dirty="0" smtClean="0">
                <a:latin typeface="Arial" pitchFamily="34" charset="0"/>
                <a:cs typeface="Arial" pitchFamily="34" charset="0"/>
              </a:rPr>
              <a:t>Everyone is invited and encouraged to come for coffee in the LA Hall following service!</a:t>
            </a:r>
          </a:p>
          <a:p>
            <a:pPr algn="ctr"/>
            <a:endParaRPr lang="en-CA" sz="4500" b="1" dirty="0" smtClean="0">
              <a:latin typeface="Arial" pitchFamily="34" charset="0"/>
              <a:cs typeface="Arial" pitchFamily="34" charset="0"/>
            </a:endParaRPr>
          </a:p>
          <a:p>
            <a:pPr algn="ctr"/>
            <a:r>
              <a:rPr lang="en-CA" sz="4500" b="1" dirty="0" smtClean="0">
                <a:latin typeface="Arial" pitchFamily="34" charset="0"/>
                <a:cs typeface="Arial" pitchFamily="34" charset="0"/>
              </a:rPr>
              <a:t>Please remember to return your nametag.</a:t>
            </a:r>
            <a:endParaRPr lang="en-CA" sz="45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8369"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*CALL TO WORSHIP: </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We gather as the faithful of God. We come to listen to what God has to say to us.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God has invited us to this place; may our faces reflect our hopes and our hearts. </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We gather as the faithful of God, people of the new covenant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1856</Words>
  <Application>Microsoft Office PowerPoint</Application>
  <PresentationFormat>On-screen Show (4:3)</PresentationFormat>
  <Paragraphs>178</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dc:creator>
  <cp:lastModifiedBy>CT</cp:lastModifiedBy>
  <cp:revision>27</cp:revision>
  <dcterms:created xsi:type="dcterms:W3CDTF">2016-01-08T15:38:04Z</dcterms:created>
  <dcterms:modified xsi:type="dcterms:W3CDTF">2017-02-23T16:19:20Z</dcterms:modified>
</cp:coreProperties>
</file>