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315" r:id="rId23"/>
    <p:sldId id="277" r:id="rId24"/>
    <p:sldId id="316"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17" r:id="rId52"/>
    <p:sldId id="318" r:id="rId53"/>
    <p:sldId id="319" r:id="rId54"/>
    <p:sldId id="320" r:id="rId55"/>
    <p:sldId id="305" r:id="rId56"/>
    <p:sldId id="306" r:id="rId57"/>
    <p:sldId id="307" r:id="rId58"/>
    <p:sldId id="308" r:id="rId59"/>
    <p:sldId id="309" r:id="rId60"/>
    <p:sldId id="310" r:id="rId61"/>
    <p:sldId id="311" r:id="rId62"/>
    <p:sldId id="312" r:id="rId63"/>
    <p:sldId id="313" r:id="rId64"/>
    <p:sldId id="314" r:id="rId65"/>
    <p:sldId id="321" r:id="rId66"/>
    <p:sldId id="331" r:id="rId67"/>
    <p:sldId id="332" r:id="rId68"/>
    <p:sldId id="336" r:id="rId69"/>
    <p:sldId id="333" r:id="rId70"/>
    <p:sldId id="337" r:id="rId71"/>
    <p:sldId id="334" r:id="rId72"/>
    <p:sldId id="338" r:id="rId73"/>
    <p:sldId id="335" r:id="rId74"/>
    <p:sldId id="339" r:id="rId75"/>
    <p:sldId id="322" r:id="rId76"/>
    <p:sldId id="323" r:id="rId77"/>
    <p:sldId id="324" r:id="rId78"/>
    <p:sldId id="325" r:id="rId79"/>
    <p:sldId id="326" r:id="rId80"/>
    <p:sldId id="327" r:id="rId81"/>
    <p:sldId id="328" r:id="rId82"/>
    <p:sldId id="329" r:id="rId83"/>
    <p:sldId id="330"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80"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DDDCD2B-2326-4810-A392-7C75071D3467}" type="datetimeFigureOut">
              <a:rPr lang="en-CA" smtClean="0"/>
              <a:pPr/>
              <a:t>2017-04-13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DDDCD2B-2326-4810-A392-7C75071D3467}" type="datetimeFigureOut">
              <a:rPr lang="en-CA" smtClean="0"/>
              <a:pPr/>
              <a:t>2017-04-13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DDDCD2B-2326-4810-A392-7C75071D3467}" type="datetimeFigureOut">
              <a:rPr lang="en-CA" smtClean="0"/>
              <a:pPr/>
              <a:t>2017-04-13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DDDCD2B-2326-4810-A392-7C75071D3467}" type="datetimeFigureOut">
              <a:rPr lang="en-CA" smtClean="0"/>
              <a:pPr/>
              <a:t>2017-04-13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DDCD2B-2326-4810-A392-7C75071D3467}" type="datetimeFigureOut">
              <a:rPr lang="en-CA" smtClean="0"/>
              <a:pPr/>
              <a:t>2017-04-13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DDDCD2B-2326-4810-A392-7C75071D3467}" type="datetimeFigureOut">
              <a:rPr lang="en-CA" smtClean="0"/>
              <a:pPr/>
              <a:t>2017-04-13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DDCD2B-2326-4810-A392-7C75071D3467}" type="datetimeFigureOut">
              <a:rPr lang="en-CA" smtClean="0"/>
              <a:pPr/>
              <a:t>2017-04-13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DDDCD2B-2326-4810-A392-7C75071D3467}" type="datetimeFigureOut">
              <a:rPr lang="en-CA" smtClean="0"/>
              <a:pPr/>
              <a:t>2017-04-13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DCD2B-2326-4810-A392-7C75071D3467}" type="datetimeFigureOut">
              <a:rPr lang="en-CA" smtClean="0"/>
              <a:pPr/>
              <a:t>2017-04-13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DDCD2B-2326-4810-A392-7C75071D3467}" type="datetimeFigureOut">
              <a:rPr lang="en-CA" smtClean="0"/>
              <a:pPr/>
              <a:t>2017-04-13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DDCD2B-2326-4810-A392-7C75071D3467}" type="datetimeFigureOut">
              <a:rPr lang="en-CA" smtClean="0"/>
              <a:pPr/>
              <a:t>2017-04-13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EC11846-E73D-4389-9728-F41A0F148596}"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DDCD2B-2326-4810-A392-7C75071D3467}" type="datetimeFigureOut">
              <a:rPr lang="en-CA" smtClean="0"/>
              <a:pPr/>
              <a:t>2017-04-13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11846-E73D-4389-9728-F41A0F148596}" type="slidenum">
              <a:rPr lang="en-CA" smtClean="0"/>
              <a:pPr/>
              <a:t>‹#›</a:t>
            </a:fld>
            <a:endParaRPr lang="en-CA"/>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fjkdls.jpg"/>
          <p:cNvPicPr>
            <a:picLocks noChangeAspect="1"/>
          </p:cNvPicPr>
          <p:nvPr/>
        </p:nvPicPr>
        <p:blipFill>
          <a:blip r:embed="rId2" cstate="print"/>
          <a:stretch>
            <a:fillRect/>
          </a:stretch>
        </p:blipFill>
        <p:spPr>
          <a:xfrm>
            <a:off x="0" y="0"/>
            <a:ext cx="9144000" cy="6858000"/>
          </a:xfrm>
          <a:prstGeom prst="rect">
            <a:avLst/>
          </a:prstGeom>
        </p:spPr>
      </p:pic>
      <p:pic>
        <p:nvPicPr>
          <p:cNvPr id="5" name="Picture 4" descr="Colorful_Crosses_Easter_Motion-Prod.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Candle-Burning-Safety.jpg"/>
          <p:cNvPicPr>
            <a:picLocks noChangeAspect="1"/>
          </p:cNvPicPr>
          <p:nvPr/>
        </p:nvPicPr>
        <p:blipFill>
          <a:blip r:embed="rId2" cstate="print"/>
          <a:stretch>
            <a:fillRect/>
          </a:stretch>
        </p:blipFill>
        <p:spPr>
          <a:xfrm>
            <a:off x="0" y="0"/>
            <a:ext cx="9143999" cy="6857999"/>
          </a:xfrm>
          <a:prstGeom prst="rect">
            <a:avLst/>
          </a:prstGeom>
        </p:spPr>
      </p:pic>
      <p:sp>
        <p:nvSpPr>
          <p:cNvPr id="5" name="TextBox 4"/>
          <p:cNvSpPr txBox="1"/>
          <p:nvPr/>
        </p:nvSpPr>
        <p:spPr>
          <a:xfrm>
            <a:off x="3635896" y="1268760"/>
            <a:ext cx="5112568" cy="1477328"/>
          </a:xfrm>
          <a:prstGeom prst="rect">
            <a:avLst/>
          </a:prstGeom>
          <a:noFill/>
        </p:spPr>
        <p:txBody>
          <a:bodyPr wrap="square" rtlCol="0">
            <a:spAutoFit/>
          </a:bodyPr>
          <a:lstStyle/>
          <a:p>
            <a:pPr algn="ctr"/>
            <a:r>
              <a:rPr lang="en-CA" sz="4500" b="1" dirty="0" smtClean="0">
                <a:solidFill>
                  <a:schemeClr val="bg1"/>
                </a:solidFill>
              </a:rPr>
              <a:t>*LIGHTING OF THE CANDLES</a:t>
            </a:r>
            <a:endParaRPr lang="en-CA" sz="4500" b="1"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8129" name="Rectangle 1"/>
          <p:cNvSpPr>
            <a:spLocks noChangeArrowheads="1"/>
          </p:cNvSpPr>
          <p:nvPr/>
        </p:nvSpPr>
        <p:spPr bwMode="auto">
          <a:xfrm>
            <a:off x="0" y="0"/>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45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*CALL TO WORSHIP: </a:t>
            </a:r>
            <a:endParaRPr kumimoji="0" lang="en-CA" sz="45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lumMod val="65000"/>
                  </a:schemeClr>
                </a:solidFill>
                <a:effectLst/>
                <a:latin typeface="Arial" pitchFamily="34" charset="0"/>
                <a:ea typeface="Times New Roman" pitchFamily="18" charset="0"/>
                <a:cs typeface="Arial" pitchFamily="34" charset="0"/>
              </a:rPr>
              <a:t>One:  Hallelujah! Christ is risen! </a:t>
            </a:r>
            <a:endParaRPr kumimoji="0" lang="en-CA" sz="4500" b="0" i="0" u="none" strike="noStrike" cap="none" normalizeH="0" baseline="0" dirty="0" smtClean="0">
              <a:ln>
                <a:noFill/>
              </a:ln>
              <a:solidFill>
                <a:schemeClr val="tx1">
                  <a:lumMod val="6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All:  Christ is risen indeed! Hallelujah! </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lumMod val="65000"/>
                  </a:schemeClr>
                </a:solidFill>
                <a:effectLst/>
                <a:latin typeface="Arial" pitchFamily="34" charset="0"/>
                <a:ea typeface="Times New Roman" pitchFamily="18" charset="0"/>
                <a:cs typeface="Arial" pitchFamily="34" charset="0"/>
              </a:rPr>
              <a:t>One:  God has said a resounding “Yes!” to the world! </a:t>
            </a:r>
            <a:endParaRPr kumimoji="0" lang="en-CA" sz="4500" b="0" i="0" u="none" strike="noStrike" cap="none" normalizeH="0" baseline="0" dirty="0" smtClean="0">
              <a:ln>
                <a:noFill/>
              </a:ln>
              <a:solidFill>
                <a:schemeClr val="tx1">
                  <a:lumMod val="6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All:  Come, let us worship God</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6081" name="Rectangle 1"/>
          <p:cNvSpPr>
            <a:spLocks noChangeArrowheads="1"/>
          </p:cNvSpPr>
          <p:nvPr/>
        </p:nvSpPr>
        <p:spPr bwMode="auto">
          <a:xfrm>
            <a:off x="0" y="0"/>
            <a:ext cx="9144000"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45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*OPENING PRAYER:</a:t>
            </a:r>
            <a:endParaRPr kumimoji="0" lang="en-CA" sz="45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Loving God, we lift our hearts in praise. This very day we know that life rules over death. All your promises to your people now hold new meaning. Christ is risen from the dead and we have new life because of that. You had proclaimed “Yes!” as a</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4247317"/>
          </a:xfrm>
          <a:prstGeom prst="rect">
            <a:avLst/>
          </a:prstGeom>
        </p:spPr>
        <p:txBody>
          <a:bodyPr wrap="square">
            <a:spAutoFit/>
          </a:bodyPr>
          <a:lstStyle/>
          <a:p>
            <a:pPr lvl="0" eaLnBrk="0" fontAlgn="base" hangingPunct="0">
              <a:spcBef>
                <a:spcPct val="0"/>
              </a:spcBef>
              <a:spcAft>
                <a:spcPct val="0"/>
              </a:spcAft>
            </a:pPr>
            <a:r>
              <a:rPr lang="en-CA" sz="4500" b="1" dirty="0" smtClean="0">
                <a:latin typeface="Arial" pitchFamily="34" charset="0"/>
                <a:ea typeface="Times New Roman" pitchFamily="18" charset="0"/>
                <a:cs typeface="Arial" pitchFamily="34" charset="0"/>
              </a:rPr>
              <a:t>challenge to the problems of the world. As we hear that bold proclamation, help us to find new ways to make it our proclamation in our day-to-day living. Amen.</a:t>
            </a:r>
            <a:endParaRPr lang="en-CA" sz="4500" dirty="0" smtClean="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thDAJYGX3D.jpg"/>
          <p:cNvPicPr>
            <a:picLocks noChangeAspect="1"/>
          </p:cNvPicPr>
          <p:nvPr/>
        </p:nvPicPr>
        <p:blipFill>
          <a:blip r:embed="rId2" cstate="print"/>
          <a:stretch>
            <a:fillRect/>
          </a:stretch>
        </p:blipFill>
        <p:spPr>
          <a:xfrm>
            <a:off x="0" y="-1"/>
            <a:ext cx="9144000" cy="6858001"/>
          </a:xfrm>
          <a:prstGeom prst="rect">
            <a:avLst/>
          </a:prstGeom>
        </p:spPr>
      </p:pic>
      <p:sp>
        <p:nvSpPr>
          <p:cNvPr id="5" name="TextBox 4"/>
          <p:cNvSpPr txBox="1"/>
          <p:nvPr/>
        </p:nvSpPr>
        <p:spPr>
          <a:xfrm>
            <a:off x="1043608" y="0"/>
            <a:ext cx="7092280" cy="1477328"/>
          </a:xfrm>
          <a:prstGeom prst="rect">
            <a:avLst/>
          </a:prstGeom>
          <a:noFill/>
        </p:spPr>
        <p:txBody>
          <a:bodyPr wrap="square" rtlCol="0">
            <a:spAutoFit/>
          </a:bodyPr>
          <a:lstStyle/>
          <a:p>
            <a:pPr algn="ctr"/>
            <a:r>
              <a:rPr lang="en-CA" sz="4500" u="sng" dirty="0" smtClean="0"/>
              <a:t>*OPENING HYMN: VU#173</a:t>
            </a:r>
          </a:p>
          <a:p>
            <a:pPr algn="ctr"/>
            <a:r>
              <a:rPr lang="en-CA" sz="4500" dirty="0" smtClean="0"/>
              <a:t>“</a:t>
            </a:r>
            <a:r>
              <a:rPr lang="en-CA" sz="4500" dirty="0" err="1" smtClean="0"/>
              <a:t>Thine</a:t>
            </a:r>
            <a:r>
              <a:rPr lang="en-CA" sz="4500" dirty="0" smtClean="0"/>
              <a:t> is Thy Glory”</a:t>
            </a:r>
            <a:endParaRPr lang="en-CA" sz="4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764704"/>
            <a:ext cx="9144000" cy="5909310"/>
          </a:xfrm>
          <a:prstGeom prst="rect">
            <a:avLst/>
          </a:prstGeom>
        </p:spPr>
        <p:txBody>
          <a:bodyPr wrap="square">
            <a:spAutoFit/>
          </a:bodyPr>
          <a:lstStyle/>
          <a:p>
            <a:pPr algn="ctr"/>
            <a:r>
              <a:rPr lang="en-CA" sz="4500" dirty="0" err="1" smtClean="0"/>
              <a:t>Thine</a:t>
            </a:r>
            <a:r>
              <a:rPr lang="en-CA" sz="4500" dirty="0" smtClean="0"/>
              <a:t> </a:t>
            </a:r>
            <a:r>
              <a:rPr lang="en-CA" sz="4500" dirty="0" smtClean="0"/>
              <a:t>is the glory, risen, conquering Son:</a:t>
            </a:r>
          </a:p>
          <a:p>
            <a:pPr algn="ctr"/>
            <a:r>
              <a:rPr lang="en-CA" sz="4500" dirty="0" smtClean="0"/>
              <a:t>endless </a:t>
            </a:r>
            <a:r>
              <a:rPr lang="en-CA" sz="4500" dirty="0" smtClean="0"/>
              <a:t>is the victory thou o'er death hast won.</a:t>
            </a:r>
          </a:p>
          <a:p>
            <a:pPr algn="ctr"/>
            <a:r>
              <a:rPr lang="en-CA" sz="4500" dirty="0" smtClean="0"/>
              <a:t>Angels </a:t>
            </a:r>
            <a:r>
              <a:rPr lang="en-CA" sz="4500" dirty="0" smtClean="0"/>
              <a:t>in bright raiment rolled the stone away,</a:t>
            </a:r>
          </a:p>
          <a:p>
            <a:pPr algn="ctr"/>
            <a:r>
              <a:rPr lang="en-CA" sz="4500" dirty="0" smtClean="0"/>
              <a:t>kept </a:t>
            </a:r>
            <a:r>
              <a:rPr lang="en-CA" sz="4500" dirty="0" smtClean="0"/>
              <a:t>the folded grave-clothes where the body lay.</a:t>
            </a:r>
          </a:p>
          <a:p>
            <a:r>
              <a:rPr lang="en-CA" dirty="0" smtClean="0"/>
              <a:t>		</a:t>
            </a:r>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1196752"/>
            <a:ext cx="9144000" cy="4247317"/>
          </a:xfrm>
          <a:prstGeom prst="rect">
            <a:avLst/>
          </a:prstGeom>
        </p:spPr>
        <p:txBody>
          <a:bodyPr wrap="square">
            <a:spAutoFit/>
          </a:bodyPr>
          <a:lstStyle/>
          <a:p>
            <a:pPr algn="ctr"/>
            <a:r>
              <a:rPr lang="en-CA" sz="4500" u="sng" dirty="0" smtClean="0"/>
              <a:t>Refrain:</a:t>
            </a:r>
          </a:p>
          <a:p>
            <a:pPr algn="ctr"/>
            <a:endParaRPr lang="en-CA" sz="4500" dirty="0" smtClean="0"/>
          </a:p>
          <a:p>
            <a:pPr algn="ctr"/>
            <a:r>
              <a:rPr lang="en-CA" sz="4500" dirty="0" err="1" smtClean="0"/>
              <a:t>Thine</a:t>
            </a:r>
            <a:r>
              <a:rPr lang="en-CA" sz="4500" dirty="0" smtClean="0"/>
              <a:t> </a:t>
            </a:r>
            <a:r>
              <a:rPr lang="en-CA" sz="4500" dirty="0" smtClean="0"/>
              <a:t>is the glory, risen, conquering Son:</a:t>
            </a:r>
          </a:p>
          <a:p>
            <a:pPr algn="ctr"/>
            <a:r>
              <a:rPr lang="en-CA" sz="4500" dirty="0" smtClean="0"/>
              <a:t>endless </a:t>
            </a:r>
            <a:r>
              <a:rPr lang="en-CA" sz="4500" dirty="0" smtClean="0"/>
              <a:t>is the victory thou o'er death hast won.</a:t>
            </a:r>
            <a:endParaRPr lang="en-CA" sz="45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620688"/>
            <a:ext cx="9144000" cy="5632311"/>
          </a:xfrm>
          <a:prstGeom prst="rect">
            <a:avLst/>
          </a:prstGeom>
        </p:spPr>
        <p:txBody>
          <a:bodyPr wrap="square">
            <a:spAutoFit/>
          </a:bodyPr>
          <a:lstStyle/>
          <a:p>
            <a:pPr algn="ctr"/>
            <a:r>
              <a:rPr lang="en-CA" sz="4500" dirty="0" smtClean="0"/>
              <a:t>Lo, Jesus meets us, risen from the tomb!</a:t>
            </a:r>
          </a:p>
          <a:p>
            <a:pPr algn="ctr"/>
            <a:r>
              <a:rPr lang="en-CA" sz="4500" dirty="0" smtClean="0"/>
              <a:t>Lovingly </a:t>
            </a:r>
            <a:r>
              <a:rPr lang="en-CA" sz="4500" dirty="0" smtClean="0"/>
              <a:t>he greets us, scatters fear and gloom.</a:t>
            </a:r>
          </a:p>
          <a:p>
            <a:pPr algn="ctr"/>
            <a:r>
              <a:rPr lang="en-CA" sz="4500" dirty="0" smtClean="0"/>
              <a:t>Let </a:t>
            </a:r>
            <a:r>
              <a:rPr lang="en-CA" sz="4500" dirty="0" smtClean="0"/>
              <a:t>the church with gladness hymns of triumph sing,</a:t>
            </a:r>
          </a:p>
          <a:p>
            <a:pPr algn="ctr"/>
            <a:r>
              <a:rPr lang="en-CA" sz="4500" dirty="0" smtClean="0"/>
              <a:t>for </a:t>
            </a:r>
            <a:r>
              <a:rPr lang="en-CA" sz="4500" dirty="0" smtClean="0"/>
              <a:t>the Lord now </a:t>
            </a:r>
            <a:r>
              <a:rPr lang="en-CA" sz="4500" dirty="0" err="1" smtClean="0"/>
              <a:t>liveth</a:t>
            </a:r>
            <a:r>
              <a:rPr lang="en-CA" sz="4500" dirty="0" smtClean="0"/>
              <a:t>: death hath lost its sting. </a:t>
            </a:r>
            <a:endParaRPr lang="en-CA" sz="45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1196752"/>
            <a:ext cx="9144000" cy="4247317"/>
          </a:xfrm>
          <a:prstGeom prst="rect">
            <a:avLst/>
          </a:prstGeom>
        </p:spPr>
        <p:txBody>
          <a:bodyPr wrap="square">
            <a:spAutoFit/>
          </a:bodyPr>
          <a:lstStyle/>
          <a:p>
            <a:pPr algn="ctr"/>
            <a:r>
              <a:rPr lang="en-CA" sz="4500" u="sng" dirty="0" smtClean="0"/>
              <a:t>Refrain:</a:t>
            </a:r>
          </a:p>
          <a:p>
            <a:pPr algn="ctr"/>
            <a:endParaRPr lang="en-CA" sz="4500" dirty="0" smtClean="0"/>
          </a:p>
          <a:p>
            <a:pPr algn="ctr"/>
            <a:r>
              <a:rPr lang="en-CA" sz="4500" dirty="0" err="1" smtClean="0"/>
              <a:t>Thine</a:t>
            </a:r>
            <a:r>
              <a:rPr lang="en-CA" sz="4500" dirty="0" smtClean="0"/>
              <a:t> </a:t>
            </a:r>
            <a:r>
              <a:rPr lang="en-CA" sz="4500" dirty="0" smtClean="0"/>
              <a:t>is the glory, risen, conquering Son:</a:t>
            </a:r>
          </a:p>
          <a:p>
            <a:pPr algn="ctr"/>
            <a:r>
              <a:rPr lang="en-CA" sz="4500" dirty="0" smtClean="0"/>
              <a:t>endless </a:t>
            </a:r>
            <a:r>
              <a:rPr lang="en-CA" sz="4500" dirty="0" smtClean="0"/>
              <a:t>is the victory thou o'er death hast won.</a:t>
            </a:r>
            <a:endParaRPr lang="en-CA" sz="45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404664"/>
            <a:ext cx="9144000" cy="5632311"/>
          </a:xfrm>
          <a:prstGeom prst="rect">
            <a:avLst/>
          </a:prstGeom>
        </p:spPr>
        <p:txBody>
          <a:bodyPr wrap="square">
            <a:spAutoFit/>
          </a:bodyPr>
          <a:lstStyle/>
          <a:p>
            <a:pPr algn="ctr"/>
            <a:r>
              <a:rPr lang="en-CA" sz="4500" dirty="0" smtClean="0"/>
              <a:t>No more we doubt thee, glorious Prince of life;</a:t>
            </a:r>
          </a:p>
          <a:p>
            <a:pPr algn="ctr"/>
            <a:r>
              <a:rPr lang="en-CA" sz="4500" dirty="0" smtClean="0"/>
              <a:t>life </a:t>
            </a:r>
            <a:r>
              <a:rPr lang="en-CA" sz="4500" dirty="0" smtClean="0"/>
              <a:t>is nought without thee: aid us in our strife;</a:t>
            </a:r>
          </a:p>
          <a:p>
            <a:pPr algn="ctr"/>
            <a:r>
              <a:rPr lang="en-CA" sz="4500" dirty="0" smtClean="0"/>
              <a:t>make </a:t>
            </a:r>
            <a:r>
              <a:rPr lang="en-CA" sz="4500" dirty="0" smtClean="0"/>
              <a:t>us more than conquerors, through thy deathless love;</a:t>
            </a:r>
          </a:p>
          <a:p>
            <a:pPr algn="ctr"/>
            <a:r>
              <a:rPr lang="en-CA" sz="4500" dirty="0" smtClean="0"/>
              <a:t>bring </a:t>
            </a:r>
            <a:r>
              <a:rPr lang="en-CA" sz="4500" dirty="0" smtClean="0"/>
              <a:t>us safe through Jordan to thy home above.</a:t>
            </a:r>
            <a:endParaRPr lang="en-CA" sz="45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1196752"/>
            <a:ext cx="9144000" cy="4247317"/>
          </a:xfrm>
          <a:prstGeom prst="rect">
            <a:avLst/>
          </a:prstGeom>
        </p:spPr>
        <p:txBody>
          <a:bodyPr wrap="square">
            <a:spAutoFit/>
          </a:bodyPr>
          <a:lstStyle/>
          <a:p>
            <a:pPr algn="ctr"/>
            <a:r>
              <a:rPr lang="en-CA" sz="4500" u="sng" dirty="0" smtClean="0"/>
              <a:t>Refrain:</a:t>
            </a:r>
          </a:p>
          <a:p>
            <a:pPr algn="ctr"/>
            <a:endParaRPr lang="en-CA" sz="4500" dirty="0" smtClean="0"/>
          </a:p>
          <a:p>
            <a:pPr algn="ctr"/>
            <a:r>
              <a:rPr lang="en-CA" sz="4500" dirty="0" err="1" smtClean="0"/>
              <a:t>Thine</a:t>
            </a:r>
            <a:r>
              <a:rPr lang="en-CA" sz="4500" dirty="0" smtClean="0"/>
              <a:t> </a:t>
            </a:r>
            <a:r>
              <a:rPr lang="en-CA" sz="4500" dirty="0" smtClean="0"/>
              <a:t>is the glory, risen, conquering Son:</a:t>
            </a:r>
          </a:p>
          <a:p>
            <a:pPr algn="ctr"/>
            <a:r>
              <a:rPr lang="en-CA" sz="4500" dirty="0" smtClean="0"/>
              <a:t>endless </a:t>
            </a:r>
            <a:r>
              <a:rPr lang="en-CA" sz="4500" dirty="0" smtClean="0"/>
              <a:t>is the victory thou o'er death hast won</a:t>
            </a:r>
            <a:r>
              <a:rPr lang="en-CA" sz="4500" dirty="0" smtClean="0"/>
              <a:t>.~</a:t>
            </a:r>
            <a:endParaRPr lang="en-CA" sz="45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36865" name="Rectangle 1"/>
          <p:cNvSpPr>
            <a:spLocks noChangeArrowheads="1"/>
          </p:cNvSpPr>
          <p:nvPr/>
        </p:nvSpPr>
        <p:spPr bwMode="auto">
          <a:xfrm>
            <a:off x="0" y="0"/>
            <a:ext cx="9144000"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45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WORDS OF ASSURANCE:</a:t>
            </a:r>
            <a:endParaRPr kumimoji="0" lang="en-CA" sz="45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lumMod val="65000"/>
                  </a:schemeClr>
                </a:solidFill>
                <a:effectLst/>
                <a:latin typeface="Arial" pitchFamily="34" charset="0"/>
                <a:ea typeface="Times New Roman" pitchFamily="18" charset="0"/>
                <a:cs typeface="Arial" pitchFamily="34" charset="0"/>
              </a:rPr>
              <a:t>One:  On this day of days we celebrate that, no matter what we may have said to God from time to time, God proclaims to us words of hope and forgiveness. No matter what we have done, </a:t>
            </a:r>
            <a:endParaRPr kumimoji="0" lang="en-CA" sz="4500" b="0" i="0" u="none" strike="noStrike" cap="none" normalizeH="0" baseline="0" dirty="0" smtClean="0">
              <a:ln>
                <a:noFill/>
              </a:ln>
              <a:solidFill>
                <a:schemeClr val="tx1">
                  <a:lumMod val="6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lumMod val="65000"/>
                  </a:schemeClr>
                </a:solidFill>
                <a:effectLst/>
                <a:latin typeface="Arial" pitchFamily="34" charset="0"/>
                <a:ea typeface="Times New Roman" pitchFamily="18" charset="0"/>
                <a:cs typeface="Arial" pitchFamily="34" charset="0"/>
              </a:rPr>
              <a:t>know that God forgives you, and loves you, and invites you to</a:t>
            </a:r>
            <a:endParaRPr kumimoji="0" lang="en-CA" sz="4500" b="0" i="0" u="none" strike="noStrike" cap="none" normalizeH="0" baseline="0" dirty="0" smtClean="0">
              <a:ln>
                <a:noFill/>
              </a:ln>
              <a:solidFill>
                <a:schemeClr val="tx1">
                  <a:lumMod val="65000"/>
                </a:schemeClr>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1477328"/>
          </a:xfrm>
          <a:prstGeom prst="rect">
            <a:avLst/>
          </a:prstGeom>
        </p:spPr>
        <p:txBody>
          <a:bodyPr wrap="square">
            <a:spAutoFit/>
          </a:bodyPr>
          <a:lstStyle/>
          <a:p>
            <a:pPr lvl="0" eaLnBrk="0" fontAlgn="base" hangingPunct="0">
              <a:spcBef>
                <a:spcPct val="0"/>
              </a:spcBef>
              <a:spcAft>
                <a:spcPct val="0"/>
              </a:spcAft>
            </a:pPr>
            <a:r>
              <a:rPr lang="en-CA" sz="4500" dirty="0" smtClean="0">
                <a:solidFill>
                  <a:schemeClr val="tx1">
                    <a:lumMod val="65000"/>
                  </a:schemeClr>
                </a:solidFill>
                <a:latin typeface="Arial" pitchFamily="34" charset="0"/>
                <a:ea typeface="Times New Roman" pitchFamily="18" charset="0"/>
                <a:cs typeface="Arial" pitchFamily="34" charset="0"/>
              </a:rPr>
              <a:t>celebrate new life. </a:t>
            </a:r>
            <a:endParaRPr lang="en-CA" sz="4500" dirty="0" smtClean="0">
              <a:solidFill>
                <a:schemeClr val="tx1">
                  <a:lumMod val="65000"/>
                </a:schemeClr>
              </a:solidFill>
              <a:latin typeface="Arial" pitchFamily="34" charset="0"/>
              <a:cs typeface="Arial" pitchFamily="34" charset="0"/>
            </a:endParaRPr>
          </a:p>
          <a:p>
            <a:pPr lvl="0" eaLnBrk="0" fontAlgn="base" hangingPunct="0">
              <a:spcBef>
                <a:spcPct val="0"/>
              </a:spcBef>
              <a:spcAft>
                <a:spcPct val="0"/>
              </a:spcAft>
            </a:pPr>
            <a:r>
              <a:rPr lang="en-CA" sz="4500" b="1" dirty="0" smtClean="0">
                <a:latin typeface="Arial" pitchFamily="34" charset="0"/>
                <a:ea typeface="Times New Roman" pitchFamily="18" charset="0"/>
                <a:cs typeface="Arial" pitchFamily="34" charset="0"/>
              </a:rPr>
              <a:t>All:  Thanks be to God! Amen.</a:t>
            </a:r>
            <a:endParaRPr lang="en-CA" sz="45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wheat that springeth green, 5.jpg"/>
          <p:cNvPicPr>
            <a:picLocks noChangeAspect="1"/>
          </p:cNvPicPr>
          <p:nvPr/>
        </p:nvPicPr>
        <p:blipFill>
          <a:blip r:embed="rId2" cstate="print"/>
          <a:stretch>
            <a:fillRect/>
          </a:stretch>
        </p:blipFill>
        <p:spPr>
          <a:xfrm>
            <a:off x="0" y="267"/>
            <a:ext cx="9144000" cy="6857733"/>
          </a:xfrm>
          <a:prstGeom prst="rect">
            <a:avLst/>
          </a:prstGeom>
        </p:spPr>
      </p:pic>
      <p:sp>
        <p:nvSpPr>
          <p:cNvPr id="5" name="TextBox 4"/>
          <p:cNvSpPr txBox="1"/>
          <p:nvPr/>
        </p:nvSpPr>
        <p:spPr>
          <a:xfrm>
            <a:off x="0" y="332656"/>
            <a:ext cx="9144000" cy="784830"/>
          </a:xfrm>
          <a:prstGeom prst="rect">
            <a:avLst/>
          </a:prstGeom>
          <a:noFill/>
        </p:spPr>
        <p:txBody>
          <a:bodyPr wrap="square" rtlCol="0">
            <a:spAutoFit/>
          </a:bodyPr>
          <a:lstStyle/>
          <a:p>
            <a:pPr algn="ctr"/>
            <a:r>
              <a:rPr lang="en-CA" sz="4500" b="1" u="sng" dirty="0" smtClean="0"/>
              <a:t>*HYMN: VU#186</a:t>
            </a:r>
            <a:endParaRPr lang="en-CA" sz="4500" b="1" u="sng" dirty="0"/>
          </a:p>
        </p:txBody>
      </p:sp>
      <p:sp>
        <p:nvSpPr>
          <p:cNvPr id="6" name="TextBox 5"/>
          <p:cNvSpPr txBox="1"/>
          <p:nvPr/>
        </p:nvSpPr>
        <p:spPr>
          <a:xfrm>
            <a:off x="0" y="5805264"/>
            <a:ext cx="9144000" cy="784830"/>
          </a:xfrm>
          <a:prstGeom prst="rect">
            <a:avLst/>
          </a:prstGeom>
          <a:noFill/>
        </p:spPr>
        <p:txBody>
          <a:bodyPr wrap="square" rtlCol="0">
            <a:spAutoFit/>
          </a:bodyPr>
          <a:lstStyle/>
          <a:p>
            <a:pPr algn="ctr"/>
            <a:r>
              <a:rPr lang="en-CA" sz="4500" b="1" dirty="0" smtClean="0"/>
              <a:t>“Now the Green Blade Rises”</a:t>
            </a:r>
            <a:endParaRPr lang="en-CA" sz="45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Easter-Welcome-2012.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0" y="5949280"/>
            <a:ext cx="9144000" cy="861774"/>
          </a:xfrm>
          <a:prstGeom prst="rect">
            <a:avLst/>
          </a:prstGeom>
          <a:noFill/>
        </p:spPr>
        <p:txBody>
          <a:bodyPr wrap="square" rtlCol="0">
            <a:spAutoFit/>
          </a:bodyPr>
          <a:lstStyle/>
          <a:p>
            <a:pPr algn="ctr"/>
            <a:r>
              <a:rPr lang="en-CA" sz="5000" b="1" dirty="0" smtClean="0">
                <a:solidFill>
                  <a:srgbClr val="7030A0"/>
                </a:solidFill>
              </a:rPr>
              <a:t>WELCOME &amp; ANNOUNCEMENTS</a:t>
            </a:r>
            <a:endParaRPr lang="en-CA" sz="5000" b="1" dirty="0">
              <a:solidFill>
                <a:srgbClr val="7030A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476672"/>
            <a:ext cx="9144000" cy="5909310"/>
          </a:xfrm>
          <a:prstGeom prst="rect">
            <a:avLst/>
          </a:prstGeom>
        </p:spPr>
        <p:txBody>
          <a:bodyPr wrap="square">
            <a:spAutoFit/>
          </a:bodyPr>
          <a:lstStyle/>
          <a:p>
            <a:pPr algn="ctr"/>
            <a:r>
              <a:rPr lang="en-CA" sz="4500" dirty="0" smtClean="0"/>
              <a:t>Now the green blade rises from the buried grain,</a:t>
            </a:r>
          </a:p>
          <a:p>
            <a:pPr algn="ctr"/>
            <a:r>
              <a:rPr lang="en-CA" sz="4500" dirty="0" smtClean="0"/>
              <a:t>wheat </a:t>
            </a:r>
            <a:r>
              <a:rPr lang="en-CA" sz="4500" dirty="0" smtClean="0"/>
              <a:t>that in dark earth many days has lain;</a:t>
            </a:r>
          </a:p>
          <a:p>
            <a:pPr algn="ctr"/>
            <a:r>
              <a:rPr lang="en-CA" sz="4500" dirty="0" smtClean="0"/>
              <a:t>love </a:t>
            </a:r>
            <a:r>
              <a:rPr lang="en-CA" sz="4500" dirty="0" smtClean="0"/>
              <a:t>lives again, that with the dead has been:</a:t>
            </a:r>
          </a:p>
          <a:p>
            <a:pPr algn="ctr"/>
            <a:r>
              <a:rPr lang="en-CA" sz="4500" dirty="0" smtClean="0"/>
              <a:t>love </a:t>
            </a:r>
            <a:r>
              <a:rPr lang="en-CA" sz="4500" dirty="0" smtClean="0"/>
              <a:t>is come again, like wheat arising green.</a:t>
            </a:r>
          </a:p>
          <a:p>
            <a:endParaRPr lang="en-CA"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548680"/>
            <a:ext cx="9144000" cy="5632311"/>
          </a:xfrm>
          <a:prstGeom prst="rect">
            <a:avLst/>
          </a:prstGeom>
        </p:spPr>
        <p:txBody>
          <a:bodyPr wrap="square">
            <a:spAutoFit/>
          </a:bodyPr>
          <a:lstStyle/>
          <a:p>
            <a:pPr algn="ctr"/>
            <a:r>
              <a:rPr lang="en-CA" sz="4500" dirty="0" smtClean="0"/>
              <a:t>In the grave they laid him, love by hatred slain,</a:t>
            </a:r>
          </a:p>
          <a:p>
            <a:pPr algn="ctr"/>
            <a:r>
              <a:rPr lang="en-CA" sz="4500" dirty="0" smtClean="0"/>
              <a:t>thinking </a:t>
            </a:r>
            <a:r>
              <a:rPr lang="en-CA" sz="4500" dirty="0" smtClean="0"/>
              <a:t>that he would never wake again,</a:t>
            </a:r>
          </a:p>
          <a:p>
            <a:pPr algn="ctr"/>
            <a:r>
              <a:rPr lang="en-CA" sz="4500" dirty="0" smtClean="0"/>
              <a:t>laid </a:t>
            </a:r>
            <a:r>
              <a:rPr lang="en-CA" sz="4500" dirty="0" smtClean="0"/>
              <a:t>in the earth like grain that sleeps unseen;</a:t>
            </a:r>
          </a:p>
          <a:p>
            <a:pPr algn="ctr"/>
            <a:r>
              <a:rPr lang="en-CA" sz="4500" dirty="0" smtClean="0"/>
              <a:t>love </a:t>
            </a:r>
            <a:r>
              <a:rPr lang="en-CA" sz="4500" dirty="0" smtClean="0"/>
              <a:t>is come again, like wheat arising green.</a:t>
            </a:r>
            <a:endParaRPr lang="en-CA" sz="45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620688"/>
            <a:ext cx="9144000" cy="5632311"/>
          </a:xfrm>
          <a:prstGeom prst="rect">
            <a:avLst/>
          </a:prstGeom>
        </p:spPr>
        <p:txBody>
          <a:bodyPr wrap="square">
            <a:spAutoFit/>
          </a:bodyPr>
          <a:lstStyle/>
          <a:p>
            <a:pPr algn="ctr"/>
            <a:r>
              <a:rPr lang="en-CA" sz="4500" dirty="0" smtClean="0"/>
              <a:t>Forth he came at Easter, like the risen grain,</a:t>
            </a:r>
          </a:p>
          <a:p>
            <a:pPr algn="ctr"/>
            <a:r>
              <a:rPr lang="en-CA" sz="4500" dirty="0" smtClean="0"/>
              <a:t>he </a:t>
            </a:r>
            <a:r>
              <a:rPr lang="en-CA" sz="4500" dirty="0" smtClean="0"/>
              <a:t>that for three days in the grave had lain;</a:t>
            </a:r>
          </a:p>
          <a:p>
            <a:pPr algn="ctr"/>
            <a:r>
              <a:rPr lang="en-CA" sz="4500" dirty="0" smtClean="0"/>
              <a:t>raised </a:t>
            </a:r>
            <a:r>
              <a:rPr lang="en-CA" sz="4500" dirty="0" smtClean="0"/>
              <a:t>from the dead, my living Lord is seen;</a:t>
            </a:r>
          </a:p>
          <a:p>
            <a:pPr algn="ctr"/>
            <a:r>
              <a:rPr lang="en-CA" sz="4500" dirty="0" smtClean="0"/>
              <a:t>love </a:t>
            </a:r>
            <a:r>
              <a:rPr lang="en-CA" sz="4500" dirty="0" smtClean="0"/>
              <a:t>is come again, like wheat arising green.</a:t>
            </a:r>
            <a:endParaRPr lang="en-CA" sz="45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548680"/>
            <a:ext cx="9144000" cy="5632311"/>
          </a:xfrm>
          <a:prstGeom prst="rect">
            <a:avLst/>
          </a:prstGeom>
        </p:spPr>
        <p:txBody>
          <a:bodyPr wrap="square">
            <a:spAutoFit/>
          </a:bodyPr>
          <a:lstStyle/>
          <a:p>
            <a:pPr algn="ctr"/>
            <a:r>
              <a:rPr lang="en-CA" sz="4500" dirty="0" smtClean="0"/>
              <a:t>When our hearts are wintry, grieving, or in pain,</a:t>
            </a:r>
          </a:p>
          <a:p>
            <a:pPr algn="ctr"/>
            <a:r>
              <a:rPr lang="en-CA" sz="4500" dirty="0" smtClean="0"/>
              <a:t>your </a:t>
            </a:r>
            <a:r>
              <a:rPr lang="en-CA" sz="4500" dirty="0" smtClean="0"/>
              <a:t>touch can call us back to life again,</a:t>
            </a:r>
          </a:p>
          <a:p>
            <a:pPr algn="ctr"/>
            <a:r>
              <a:rPr lang="en-CA" sz="4500" dirty="0" smtClean="0"/>
              <a:t>fields </a:t>
            </a:r>
            <a:r>
              <a:rPr lang="en-CA" sz="4500" dirty="0" smtClean="0"/>
              <a:t>of our hearts that dead and bare have been;</a:t>
            </a:r>
          </a:p>
          <a:p>
            <a:pPr algn="ctr"/>
            <a:r>
              <a:rPr lang="en-CA" sz="4500" dirty="0" smtClean="0"/>
              <a:t>love </a:t>
            </a:r>
            <a:r>
              <a:rPr lang="en-CA" sz="4500" dirty="0" smtClean="0"/>
              <a:t>is come again, like wheat arising green</a:t>
            </a:r>
            <a:r>
              <a:rPr lang="en-CA" sz="4500" dirty="0" smtClean="0"/>
              <a:t>.~</a:t>
            </a:r>
            <a:endParaRPr lang="en-CA" sz="45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easteregghuntblank.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107504" y="764704"/>
            <a:ext cx="8928992" cy="2554545"/>
          </a:xfrm>
          <a:prstGeom prst="rect">
            <a:avLst/>
          </a:prstGeom>
          <a:noFill/>
        </p:spPr>
        <p:txBody>
          <a:bodyPr wrap="square" rtlCol="0">
            <a:spAutoFit/>
          </a:bodyPr>
          <a:lstStyle/>
          <a:p>
            <a:pPr algn="ctr"/>
            <a:r>
              <a:rPr lang="en-CA" sz="8000" dirty="0" smtClean="0">
                <a:solidFill>
                  <a:srgbClr val="FFFF00"/>
                </a:solidFill>
                <a:latin typeface="Catchup" pitchFamily="2" charset="0"/>
              </a:rPr>
              <a:t>CHILDREN’S</a:t>
            </a:r>
          </a:p>
          <a:p>
            <a:pPr algn="ctr"/>
            <a:r>
              <a:rPr lang="en-CA" sz="8000" dirty="0" smtClean="0">
                <a:solidFill>
                  <a:srgbClr val="FFFF00"/>
                </a:solidFill>
                <a:latin typeface="Catchup" pitchFamily="2" charset="0"/>
              </a:rPr>
              <a:t>TIME</a:t>
            </a:r>
            <a:endParaRPr lang="en-CA" sz="8000" dirty="0">
              <a:solidFill>
                <a:srgbClr val="FFFF00"/>
              </a:solidFill>
              <a:latin typeface="Catchup" pitchFamily="2"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PowerPoint-Template-Silent-Night-Holy-Night_slide4_426x320.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0" y="1124744"/>
            <a:ext cx="9144000" cy="4939814"/>
          </a:xfrm>
          <a:prstGeom prst="rect">
            <a:avLst/>
          </a:prstGeom>
          <a:noFill/>
        </p:spPr>
        <p:txBody>
          <a:bodyPr wrap="square" rtlCol="0">
            <a:spAutoFit/>
          </a:bodyPr>
          <a:lstStyle/>
          <a:p>
            <a:pPr algn="ctr"/>
            <a:r>
              <a:rPr lang="en-CA" sz="4500" u="sng" dirty="0" smtClean="0"/>
              <a:t>MINISTRY OF MUSIC:</a:t>
            </a:r>
          </a:p>
          <a:p>
            <a:pPr algn="ctr"/>
            <a:endParaRPr lang="en-CA" sz="4500" u="sng" dirty="0" smtClean="0"/>
          </a:p>
          <a:p>
            <a:pPr algn="ctr"/>
            <a:r>
              <a:rPr lang="en-CA" sz="4500" dirty="0" smtClean="0"/>
              <a:t>“The Holy City”</a:t>
            </a:r>
          </a:p>
          <a:p>
            <a:pPr algn="ctr"/>
            <a:endParaRPr lang="en-CA" sz="4500" dirty="0" smtClean="0"/>
          </a:p>
          <a:p>
            <a:pPr algn="ctr"/>
            <a:r>
              <a:rPr lang="en-CA" sz="4500" i="1" dirty="0" smtClean="0"/>
              <a:t>Performed by:</a:t>
            </a:r>
          </a:p>
          <a:p>
            <a:pPr algn="ctr"/>
            <a:r>
              <a:rPr lang="en-CA" sz="4500" dirty="0" smtClean="0"/>
              <a:t>Jack </a:t>
            </a:r>
            <a:r>
              <a:rPr lang="en-CA" sz="4500" dirty="0" err="1" smtClean="0"/>
              <a:t>Glaves</a:t>
            </a:r>
            <a:endParaRPr lang="en-CA" sz="4500" dirty="0" smtClean="0"/>
          </a:p>
          <a:p>
            <a:pPr algn="ctr"/>
            <a:endParaRPr lang="en-CA" sz="45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Easter_religious-2.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0" y="332656"/>
            <a:ext cx="9144000" cy="4939814"/>
          </a:xfrm>
          <a:prstGeom prst="rect">
            <a:avLst/>
          </a:prstGeom>
          <a:noFill/>
        </p:spPr>
        <p:txBody>
          <a:bodyPr wrap="square" rtlCol="0">
            <a:spAutoFit/>
          </a:bodyPr>
          <a:lstStyle/>
          <a:p>
            <a:pPr algn="ctr"/>
            <a:r>
              <a:rPr lang="en-CA" sz="5400" b="1" u="sng" dirty="0" smtClean="0">
                <a:solidFill>
                  <a:schemeClr val="accent3">
                    <a:lumMod val="50000"/>
                  </a:schemeClr>
                </a:solidFill>
              </a:rPr>
              <a:t>SCRIPTURE:</a:t>
            </a:r>
          </a:p>
          <a:p>
            <a:pPr algn="ctr"/>
            <a:r>
              <a:rPr lang="en-CA" sz="5400" b="1" dirty="0" smtClean="0">
                <a:solidFill>
                  <a:schemeClr val="accent3">
                    <a:lumMod val="50000"/>
                  </a:schemeClr>
                </a:solidFill>
              </a:rPr>
              <a:t>John 20:1-18</a:t>
            </a:r>
          </a:p>
          <a:p>
            <a:pPr algn="ctr"/>
            <a:endParaRPr lang="en-CA" sz="5400" b="1" dirty="0" smtClean="0">
              <a:solidFill>
                <a:schemeClr val="accent3">
                  <a:lumMod val="50000"/>
                </a:schemeClr>
              </a:solidFill>
            </a:endParaRPr>
          </a:p>
          <a:p>
            <a:pPr algn="ctr"/>
            <a:endParaRPr lang="en-CA" sz="5400" b="1" dirty="0" smtClean="0">
              <a:solidFill>
                <a:schemeClr val="accent3">
                  <a:lumMod val="50000"/>
                </a:schemeClr>
              </a:solidFill>
            </a:endParaRPr>
          </a:p>
          <a:p>
            <a:pPr algn="ctr"/>
            <a:r>
              <a:rPr lang="en-CA" sz="4500" b="1" dirty="0" smtClean="0">
                <a:solidFill>
                  <a:schemeClr val="accent3">
                    <a:lumMod val="50000"/>
                  </a:schemeClr>
                </a:solidFill>
              </a:rPr>
              <a:t>Jack </a:t>
            </a:r>
            <a:r>
              <a:rPr lang="en-CA" sz="4500" b="1" dirty="0" err="1" smtClean="0">
                <a:solidFill>
                  <a:schemeClr val="accent3">
                    <a:lumMod val="50000"/>
                  </a:schemeClr>
                </a:solidFill>
              </a:rPr>
              <a:t>Glaves</a:t>
            </a:r>
            <a:endParaRPr lang="en-CA" sz="4500" b="1" dirty="0" smtClean="0">
              <a:solidFill>
                <a:schemeClr val="accent3">
                  <a:lumMod val="50000"/>
                </a:schemeClr>
              </a:solidFill>
            </a:endParaRPr>
          </a:p>
          <a:p>
            <a:pPr algn="ctr"/>
            <a:endParaRPr lang="en-CA" sz="4500" b="1" dirty="0">
              <a:solidFill>
                <a:schemeClr val="accent3">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7017306"/>
          </a:xfrm>
          <a:prstGeom prst="rect">
            <a:avLst/>
          </a:prstGeom>
        </p:spPr>
        <p:txBody>
          <a:bodyPr wrap="square">
            <a:spAutoFit/>
          </a:bodyPr>
          <a:lstStyle/>
          <a:p>
            <a:r>
              <a:rPr lang="en-CA" sz="4500" u="sng" dirty="0" smtClean="0"/>
              <a:t>The Resurrection of Jesus</a:t>
            </a:r>
          </a:p>
          <a:p>
            <a:r>
              <a:rPr lang="en-CA" sz="4500" dirty="0" smtClean="0"/>
              <a:t>Early </a:t>
            </a:r>
            <a:r>
              <a:rPr lang="en-CA" sz="4500" dirty="0" smtClean="0"/>
              <a:t>on the first day of the week, while it was still dark, Mary Magdalene came to the tomb and saw that the stone had been removed from the tomb. </a:t>
            </a:r>
            <a:r>
              <a:rPr lang="en-CA" sz="4500" dirty="0" smtClean="0"/>
              <a:t>So </a:t>
            </a:r>
            <a:r>
              <a:rPr lang="en-CA" sz="4500" dirty="0" smtClean="0"/>
              <a:t>she ran and went to Simon Peter and the other disciple, the one whom Jesus loved, and said to them, “They have taken the Lord out of the tomb, and we do not </a:t>
            </a:r>
            <a:r>
              <a:rPr lang="en-CA" sz="4500" dirty="0" smtClean="0"/>
              <a:t>know</a:t>
            </a:r>
            <a:endParaRPr lang="en-CA" sz="45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7017306"/>
          </a:xfrm>
          <a:prstGeom prst="rect">
            <a:avLst/>
          </a:prstGeom>
        </p:spPr>
        <p:txBody>
          <a:bodyPr wrap="square">
            <a:spAutoFit/>
          </a:bodyPr>
          <a:lstStyle/>
          <a:p>
            <a:r>
              <a:rPr lang="en-CA" sz="4500" dirty="0" smtClean="0"/>
              <a:t>where they have laid him.” </a:t>
            </a:r>
            <a:r>
              <a:rPr lang="en-CA" sz="4500" b="1" baseline="30000" dirty="0" smtClean="0"/>
              <a:t> </a:t>
            </a:r>
            <a:r>
              <a:rPr lang="en-CA" sz="4500" dirty="0" smtClean="0"/>
              <a:t>Then Peter and the other disciple set out and went toward the tomb. </a:t>
            </a:r>
            <a:r>
              <a:rPr lang="en-CA" sz="4500" dirty="0" smtClean="0"/>
              <a:t>The </a:t>
            </a:r>
            <a:r>
              <a:rPr lang="en-CA" sz="4500" dirty="0" smtClean="0"/>
              <a:t>two were running together, but the other disciple outran Peter and reached the tomb first. </a:t>
            </a:r>
            <a:r>
              <a:rPr lang="en-CA" sz="4500" b="1" baseline="30000" dirty="0" smtClean="0"/>
              <a:t> </a:t>
            </a:r>
            <a:r>
              <a:rPr lang="en-CA" sz="4500" dirty="0" smtClean="0"/>
              <a:t>He bent down to look in and saw the linen wrappings lying there, but he did not go in. </a:t>
            </a:r>
            <a:r>
              <a:rPr lang="en-CA" sz="4500" b="1" baseline="30000" dirty="0" smtClean="0"/>
              <a:t> </a:t>
            </a:r>
            <a:r>
              <a:rPr lang="en-CA" sz="4500" dirty="0" smtClean="0"/>
              <a:t>Then Simon Peter came, following him, and went into the tomb. He saw the </a:t>
            </a:r>
            <a:r>
              <a:rPr lang="en-CA" sz="4500" dirty="0" smtClean="0"/>
              <a:t>linen</a:t>
            </a:r>
            <a:endParaRPr lang="en-CA" sz="45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7017306"/>
          </a:xfrm>
          <a:prstGeom prst="rect">
            <a:avLst/>
          </a:prstGeom>
        </p:spPr>
        <p:txBody>
          <a:bodyPr wrap="square">
            <a:spAutoFit/>
          </a:bodyPr>
          <a:lstStyle/>
          <a:p>
            <a:r>
              <a:rPr lang="en-CA" sz="4500" dirty="0" smtClean="0"/>
              <a:t>wrappings lying there, </a:t>
            </a:r>
            <a:r>
              <a:rPr lang="en-CA" sz="4500" b="1" baseline="30000" dirty="0" smtClean="0"/>
              <a:t>7 </a:t>
            </a:r>
            <a:r>
              <a:rPr lang="en-CA" sz="4500" dirty="0" smtClean="0"/>
              <a:t>and the cloth that had been on Jesus’ head, not lying with the linen wrappings but rolled up in a place by itself. </a:t>
            </a:r>
            <a:r>
              <a:rPr lang="en-CA" sz="4500" b="1" baseline="30000" dirty="0" smtClean="0"/>
              <a:t> </a:t>
            </a:r>
            <a:r>
              <a:rPr lang="en-CA" sz="4500" dirty="0" smtClean="0"/>
              <a:t>Then the other disciple, who reached the tomb first, also went in, and he saw and believed; </a:t>
            </a:r>
            <a:r>
              <a:rPr lang="en-CA" sz="4500" b="1" baseline="30000" dirty="0" smtClean="0"/>
              <a:t> </a:t>
            </a:r>
            <a:r>
              <a:rPr lang="en-CA" sz="4500" dirty="0" smtClean="0"/>
              <a:t>for as yet they did not understand the scripture, that he must rise from the dead. </a:t>
            </a:r>
            <a:r>
              <a:rPr lang="en-CA" sz="4500" b="1" baseline="30000" dirty="0" smtClean="0"/>
              <a:t> </a:t>
            </a:r>
            <a:r>
              <a:rPr lang="en-CA" sz="4500" dirty="0" smtClean="0"/>
              <a:t>Then the disciples returned to their homes</a:t>
            </a:r>
            <a:r>
              <a:rPr lang="en-CA" sz="4500" dirty="0" smtClean="0"/>
              <a:t>.</a:t>
            </a:r>
            <a:endParaRPr lang="en-CA" sz="4500"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7017306"/>
          </a:xfrm>
          <a:prstGeom prst="rect">
            <a:avLst/>
          </a:prstGeom>
        </p:spPr>
        <p:txBody>
          <a:bodyPr wrap="square">
            <a:spAutoFit/>
          </a:bodyPr>
          <a:lstStyle/>
          <a:p>
            <a:r>
              <a:rPr lang="en-CA" sz="4500" u="sng" dirty="0" smtClean="0"/>
              <a:t>Jesus Appears to Mary Magdalene</a:t>
            </a:r>
          </a:p>
          <a:p>
            <a:r>
              <a:rPr lang="en-CA" sz="4500" b="1" baseline="30000" dirty="0" smtClean="0"/>
              <a:t> </a:t>
            </a:r>
            <a:r>
              <a:rPr lang="en-CA" sz="4500" dirty="0" smtClean="0"/>
              <a:t>But Mary stood weeping outside the tomb. As she wept, she bent over to </a:t>
            </a:r>
            <a:r>
              <a:rPr lang="en-CA" sz="4500" dirty="0" smtClean="0"/>
              <a:t>look</a:t>
            </a:r>
            <a:r>
              <a:rPr lang="en-CA" sz="4500" dirty="0" smtClean="0"/>
              <a:t> into the tomb; </a:t>
            </a:r>
            <a:r>
              <a:rPr lang="en-CA" sz="4500" b="1" baseline="30000" dirty="0" smtClean="0"/>
              <a:t> </a:t>
            </a:r>
            <a:r>
              <a:rPr lang="en-CA" sz="4500" dirty="0" smtClean="0"/>
              <a:t>and she saw two angels in white, sitting where the body of Jesus had been lying, one at the head and the other at the feet. </a:t>
            </a:r>
            <a:r>
              <a:rPr lang="en-CA" sz="4500" b="1" baseline="30000" dirty="0" smtClean="0"/>
              <a:t> </a:t>
            </a:r>
            <a:r>
              <a:rPr lang="en-CA" sz="4500" dirty="0" smtClean="0"/>
              <a:t>They said to her, “Woman, why are you weeping?” She said to them, “They have taken away my Lord, and </a:t>
            </a:r>
            <a:r>
              <a:rPr lang="en-CA" sz="4500" dirty="0" smtClean="0"/>
              <a:t>I</a:t>
            </a:r>
            <a:endParaRPr lang="en-CA" sz="45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7017306"/>
          </a:xfrm>
          <a:prstGeom prst="rect">
            <a:avLst/>
          </a:prstGeom>
        </p:spPr>
        <p:txBody>
          <a:bodyPr wrap="square">
            <a:spAutoFit/>
          </a:bodyPr>
          <a:lstStyle/>
          <a:p>
            <a:r>
              <a:rPr lang="en-CA" sz="4500" dirty="0" smtClean="0"/>
              <a:t>do not know where they have laid him.” </a:t>
            </a:r>
            <a:r>
              <a:rPr lang="en-CA" sz="4500" b="1" baseline="30000" dirty="0" smtClean="0"/>
              <a:t> </a:t>
            </a:r>
            <a:r>
              <a:rPr lang="en-CA" sz="4500" dirty="0" smtClean="0"/>
              <a:t>When she had said this, she turned around and saw Jesus standing there, but she did not know that it was Jesus. </a:t>
            </a:r>
            <a:r>
              <a:rPr lang="en-CA" sz="4500" b="1" baseline="30000" dirty="0" smtClean="0"/>
              <a:t> </a:t>
            </a:r>
            <a:r>
              <a:rPr lang="en-CA" sz="4500" dirty="0" smtClean="0"/>
              <a:t>Jesus said to her, “Woman, why are you weeping? Whom are you looking for?” Supposing him to be the gardener, she said to him, “Sir, if you have carried him away, tell me where you have laid him, and I will take </a:t>
            </a:r>
            <a:r>
              <a:rPr lang="en-CA" sz="4500" dirty="0" smtClean="0"/>
              <a:t>him</a:t>
            </a:r>
            <a:endParaRPr lang="en-CA" sz="45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7017306"/>
          </a:xfrm>
          <a:prstGeom prst="rect">
            <a:avLst/>
          </a:prstGeom>
        </p:spPr>
        <p:txBody>
          <a:bodyPr wrap="square">
            <a:spAutoFit/>
          </a:bodyPr>
          <a:lstStyle/>
          <a:p>
            <a:r>
              <a:rPr lang="en-CA" sz="4500" dirty="0" smtClean="0"/>
              <a:t>away.” </a:t>
            </a:r>
            <a:r>
              <a:rPr lang="en-CA" sz="4500" dirty="0" smtClean="0"/>
              <a:t>Jesus </a:t>
            </a:r>
            <a:r>
              <a:rPr lang="en-CA" sz="4500" dirty="0" smtClean="0"/>
              <a:t>said to her, “Mary!” She turned and said to him in Hebrew</a:t>
            </a:r>
            <a:r>
              <a:rPr lang="en-CA" sz="4500" dirty="0" smtClean="0"/>
              <a:t>,</a:t>
            </a:r>
            <a:r>
              <a:rPr lang="en-CA" sz="4500" dirty="0" smtClean="0"/>
              <a:t> “</a:t>
            </a:r>
            <a:r>
              <a:rPr lang="en-CA" sz="4500" dirty="0" err="1" smtClean="0"/>
              <a:t>Rabbouni</a:t>
            </a:r>
            <a:r>
              <a:rPr lang="en-CA" sz="4500" dirty="0" smtClean="0"/>
              <a:t>!” (which means Teacher). </a:t>
            </a:r>
            <a:r>
              <a:rPr lang="en-CA" sz="4500" b="1" baseline="30000" dirty="0" smtClean="0"/>
              <a:t> </a:t>
            </a:r>
            <a:r>
              <a:rPr lang="en-CA" sz="4500" dirty="0" smtClean="0"/>
              <a:t>Jesus said to her, “Do not hold on to me, because I have not yet ascended to the Father. But go to my brothers and say to them, ‘I am ascending to my Father and your Father, to my God and your God.’” </a:t>
            </a:r>
            <a:r>
              <a:rPr lang="en-CA" sz="4500" b="1" baseline="30000" dirty="0" smtClean="0"/>
              <a:t> </a:t>
            </a:r>
            <a:r>
              <a:rPr lang="en-CA" sz="4500" dirty="0" smtClean="0"/>
              <a:t>Mary Magdalene went </a:t>
            </a:r>
            <a:r>
              <a:rPr lang="en-CA" sz="4500" dirty="0" smtClean="0"/>
              <a:t>and</a:t>
            </a:r>
            <a:endParaRPr lang="en-CA" sz="45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2169825"/>
          </a:xfrm>
          <a:prstGeom prst="rect">
            <a:avLst/>
          </a:prstGeom>
        </p:spPr>
        <p:txBody>
          <a:bodyPr wrap="square">
            <a:spAutoFit/>
          </a:bodyPr>
          <a:lstStyle/>
          <a:p>
            <a:r>
              <a:rPr lang="en-CA" sz="4500" dirty="0" smtClean="0"/>
              <a:t>announced to the disciples, “I have seen the Lord”; and she told them that he had said these things to her.</a:t>
            </a:r>
            <a:endParaRPr lang="en-CA" sz="45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allthingsnew-background.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5076056" y="5733256"/>
            <a:ext cx="3744416" cy="784830"/>
          </a:xfrm>
          <a:prstGeom prst="rect">
            <a:avLst/>
          </a:prstGeom>
          <a:noFill/>
        </p:spPr>
        <p:txBody>
          <a:bodyPr wrap="square" rtlCol="0">
            <a:spAutoFit/>
          </a:bodyPr>
          <a:lstStyle/>
          <a:p>
            <a:pPr algn="ctr"/>
            <a:r>
              <a:rPr lang="en-CA" sz="4500" b="1" dirty="0" smtClean="0">
                <a:solidFill>
                  <a:schemeClr val="accent6">
                    <a:lumMod val="75000"/>
                  </a:schemeClr>
                </a:solidFill>
              </a:rPr>
              <a:t>SERMON</a:t>
            </a:r>
            <a:endParaRPr lang="en-CA" sz="4500" b="1" dirty="0">
              <a:solidFill>
                <a:schemeClr val="accent6">
                  <a:lumMod val="75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Cross Easter Christian Wallpaper Background.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0" y="5301208"/>
            <a:ext cx="9144000" cy="1477328"/>
          </a:xfrm>
          <a:prstGeom prst="rect">
            <a:avLst/>
          </a:prstGeom>
          <a:noFill/>
        </p:spPr>
        <p:txBody>
          <a:bodyPr wrap="square" rtlCol="0">
            <a:spAutoFit/>
          </a:bodyPr>
          <a:lstStyle/>
          <a:p>
            <a:pPr algn="ctr"/>
            <a:r>
              <a:rPr lang="en-CA" sz="4500" u="sng" dirty="0" smtClean="0"/>
              <a:t>*SANCTUS: VU#155</a:t>
            </a:r>
          </a:p>
          <a:p>
            <a:pPr algn="ctr"/>
            <a:r>
              <a:rPr lang="en-CA" sz="4500" dirty="0" smtClean="0"/>
              <a:t>“Jesus Christ is Risen Today”</a:t>
            </a:r>
            <a:endParaRPr lang="en-CA" sz="45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assetPreview1.jpg"/>
          <p:cNvPicPr>
            <a:picLocks noChangeAspect="1"/>
          </p:cNvPicPr>
          <p:nvPr/>
        </p:nvPicPr>
        <p:blipFill>
          <a:blip r:embed="rId2" cstate="print"/>
          <a:stretch>
            <a:fillRect/>
          </a:stretch>
        </p:blipFill>
        <p:spPr>
          <a:xfrm>
            <a:off x="0" y="-1"/>
            <a:ext cx="9144000" cy="6858001"/>
          </a:xfrm>
          <a:prstGeom prst="rect">
            <a:avLst/>
          </a:prstGeom>
        </p:spPr>
      </p:pic>
      <p:sp>
        <p:nvSpPr>
          <p:cNvPr id="5" name="TextBox 4"/>
          <p:cNvSpPr txBox="1"/>
          <p:nvPr/>
        </p:nvSpPr>
        <p:spPr>
          <a:xfrm>
            <a:off x="539552" y="2924944"/>
            <a:ext cx="8064896" cy="1477328"/>
          </a:xfrm>
          <a:prstGeom prst="rect">
            <a:avLst/>
          </a:prstGeom>
          <a:noFill/>
        </p:spPr>
        <p:txBody>
          <a:bodyPr wrap="square" rtlCol="0">
            <a:spAutoFit/>
          </a:bodyPr>
          <a:lstStyle/>
          <a:p>
            <a:pPr algn="ctr"/>
            <a:r>
              <a:rPr lang="en-CA" sz="4500" b="1" u="sng" dirty="0" smtClean="0">
                <a:solidFill>
                  <a:schemeClr val="bg1"/>
                </a:solidFill>
              </a:rPr>
              <a:t>*HYMN: VU#211</a:t>
            </a:r>
          </a:p>
          <a:p>
            <a:pPr algn="ctr"/>
            <a:r>
              <a:rPr lang="en-CA" sz="4500" b="1" dirty="0" smtClean="0">
                <a:solidFill>
                  <a:schemeClr val="bg1"/>
                </a:solidFill>
              </a:rPr>
              <a:t>“Crown Him With Many Crowns”</a:t>
            </a:r>
            <a:endParaRPr lang="en-CA" sz="4500" b="1" dirty="0">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9153" name="Rectangle 1"/>
          <p:cNvSpPr>
            <a:spLocks noChangeArrowheads="1"/>
          </p:cNvSpPr>
          <p:nvPr/>
        </p:nvSpPr>
        <p:spPr bwMode="auto">
          <a:xfrm>
            <a:off x="0" y="260648"/>
            <a:ext cx="9144000"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Crown him with many crowns,</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Lamb upon his throne: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hark, how the heavenly anthem drowns</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all music but its own!</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Awake, my soul, and sing</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of him who died for thee,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hail him as thy matchless King</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through all eternity.</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8129" name="Rectangle 1"/>
          <p:cNvSpPr>
            <a:spLocks noChangeArrowheads="1"/>
          </p:cNvSpPr>
          <p:nvPr/>
        </p:nvSpPr>
        <p:spPr bwMode="auto">
          <a:xfrm>
            <a:off x="0" y="548680"/>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Crown him the Lord of life,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who triumphed o'er the grave,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rose victorious in the strife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 those he came to save.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His glories now we sing</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who died and rose on high,</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who died eternal life to bring,</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lives that death may die.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7105" name="Rectangle 1"/>
          <p:cNvSpPr>
            <a:spLocks noChangeArrowheads="1"/>
          </p:cNvSpPr>
          <p:nvPr/>
        </p:nvSpPr>
        <p:spPr bwMode="auto">
          <a:xfrm>
            <a:off x="0" y="260648"/>
            <a:ext cx="9144000"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Crown him the Lord of peace,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whose power a sceptre sways</a:t>
            </a:r>
            <a:endParaRPr lang="en-CA" sz="4500" dirty="0" smtClean="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from pole to pole, that wars may cease,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absorbed in prayer and praise.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His reign shall know no end;</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round his pierced feet</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fair flowers of Paradise extend</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their fragrance ever sweet.</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6081" name="Rectangle 1"/>
          <p:cNvSpPr>
            <a:spLocks noChangeArrowheads="1"/>
          </p:cNvSpPr>
          <p:nvPr/>
        </p:nvSpPr>
        <p:spPr bwMode="auto">
          <a:xfrm>
            <a:off x="0" y="548680"/>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Crown him the Lord of love;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behold his hands and side,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rich wounds yet visible above,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beauty glorified.</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All hail, Redeemer, hail!</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 thou hast died for me;</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thy praise shall never, never fail</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sz="4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throughout eternity.~</a:t>
            </a:r>
            <a:endParaRPr kumimoji="0" lang="en-CA"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r>
              <a:rPr lang="en-CA" sz="4500" u="sng" dirty="0" smtClean="0"/>
              <a:t>*OFFERING:</a:t>
            </a:r>
            <a:endParaRPr lang="en-CA" sz="4500" u="sng" dirty="0"/>
          </a:p>
        </p:txBody>
      </p:sp>
      <p:sp>
        <p:nvSpPr>
          <p:cNvPr id="9217" name="Rectangle 1"/>
          <p:cNvSpPr>
            <a:spLocks noChangeArrowheads="1"/>
          </p:cNvSpPr>
          <p:nvPr/>
        </p:nvSpPr>
        <p:spPr bwMode="auto">
          <a:xfrm>
            <a:off x="0" y="0"/>
            <a:ext cx="9144000"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sz="4500" dirty="0" smtClean="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500" b="0" i="1" u="none" strike="noStrike" cap="none" normalizeH="0" baseline="0" dirty="0" smtClean="0">
                <a:ln>
                  <a:noFill/>
                </a:ln>
                <a:solidFill>
                  <a:schemeClr val="tx1"/>
                </a:solidFill>
                <a:effectLst/>
                <a:cs typeface="Arial" pitchFamily="34" charset="0"/>
              </a:rPr>
              <a:t>Praise God From Whom all blessings flow,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500" b="0" i="1" u="none" strike="noStrike" cap="none" normalizeH="0" baseline="0" dirty="0" smtClean="0">
                <a:ln>
                  <a:noFill/>
                </a:ln>
                <a:solidFill>
                  <a:schemeClr val="tx1"/>
                </a:solidFill>
                <a:effectLst/>
                <a:cs typeface="Arial" pitchFamily="34" charset="0"/>
              </a:rPr>
              <a:t>Praise him all creatures here below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500" b="0" i="1" u="none" strike="noStrike" cap="none" normalizeH="0" baseline="0" dirty="0" smtClean="0">
                <a:ln>
                  <a:noFill/>
                </a:ln>
                <a:solidFill>
                  <a:schemeClr val="tx1"/>
                </a:solidFill>
                <a:effectLst/>
                <a:cs typeface="Arial" pitchFamily="34" charset="0"/>
              </a:rPr>
              <a:t>Alleluia, Alleluia!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500" b="0" i="1" u="none" strike="noStrike" cap="none" normalizeH="0" baseline="0" dirty="0" smtClean="0">
                <a:ln>
                  <a:noFill/>
                </a:ln>
                <a:solidFill>
                  <a:schemeClr val="tx1"/>
                </a:solidFill>
                <a:effectLst/>
                <a:cs typeface="Arial" pitchFamily="34" charset="0"/>
              </a:rPr>
              <a:t>Praise god above ye heavenly host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500" b="0" i="1" u="none" strike="noStrike" cap="none" normalizeH="0" baseline="0" dirty="0" smtClean="0">
                <a:ln>
                  <a:noFill/>
                </a:ln>
                <a:solidFill>
                  <a:schemeClr val="tx1"/>
                </a:solidFill>
                <a:effectLst/>
                <a:cs typeface="Arial" pitchFamily="34" charset="0"/>
              </a:rPr>
              <a:t>Praise father son and holy ghost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500" b="0" i="1" u="none" strike="noStrike" cap="none" normalizeH="0" baseline="0" dirty="0" smtClean="0">
                <a:ln>
                  <a:noFill/>
                </a:ln>
                <a:solidFill>
                  <a:schemeClr val="tx1"/>
                </a:solidFill>
                <a:effectLst/>
                <a:cs typeface="Arial" pitchFamily="34" charset="0"/>
              </a:rPr>
              <a:t>Alleluia, Alleluia, Alleluia, Alleluia,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500" b="0" i="1" u="none" strike="noStrike" cap="none" normalizeH="0" baseline="0" dirty="0" smtClean="0">
                <a:ln>
                  <a:noFill/>
                </a:ln>
                <a:solidFill>
                  <a:schemeClr val="tx1"/>
                </a:solidFill>
                <a:effectLst/>
                <a:cs typeface="Arial" pitchFamily="34" charset="0"/>
              </a:rPr>
              <a:t>Alleluia</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7169" name="Rectangle 1"/>
          <p:cNvSpPr>
            <a:spLocks noChangeArrowheads="1"/>
          </p:cNvSpPr>
          <p:nvPr/>
        </p:nvSpPr>
        <p:spPr bwMode="auto">
          <a:xfrm>
            <a:off x="0" y="0"/>
            <a:ext cx="9144000"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1" i="0" u="sng"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OFFERTORY PRAYER:</a:t>
            </a:r>
            <a:endParaRPr kumimoji="0" lang="en-CA" sz="45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Lst>
            </a:pPr>
            <a:r>
              <a:rPr kumimoji="0" lang="en-US" sz="45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As the women drew near to the tomb on Easter morning, ready to give care to a loved one, may we reach out with actions of care and justice and compassion. And as the women left the empty tomb and shared the amazing news of</a:t>
            </a:r>
            <a:endParaRPr kumimoji="0" lang="en-US" sz="4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2169825"/>
          </a:xfrm>
          <a:prstGeom prst="rect">
            <a:avLst/>
          </a:prstGeom>
        </p:spPr>
        <p:txBody>
          <a:bodyPr wrap="square">
            <a:spAutoFit/>
          </a:bodyPr>
          <a:lstStyle/>
          <a:p>
            <a:pPr lvl="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pPr>
            <a:r>
              <a:rPr lang="en-US" sz="4500" b="1" dirty="0" smtClean="0">
                <a:latin typeface="Arial" pitchFamily="34" charset="0"/>
                <a:ea typeface="Times New Roman" pitchFamily="18" charset="0"/>
                <a:cs typeface="Times New Roman" pitchFamily="18" charset="0"/>
              </a:rPr>
              <a:t>resurrection, may we witness to the life that is rising up within and all around us. Amen</a:t>
            </a:r>
            <a:endParaRPr lang="en-US" sz="4500" dirty="0" smtClean="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1484784"/>
            <a:ext cx="9144000" cy="3831818"/>
          </a:xfrm>
          <a:prstGeom prst="rect">
            <a:avLst/>
          </a:prstGeom>
        </p:spPr>
        <p:txBody>
          <a:bodyPr wrap="square">
            <a:spAutoFit/>
          </a:bodyPr>
          <a:lstStyle/>
          <a:p>
            <a:pPr algn="ctr"/>
            <a:r>
              <a:rPr lang="en-CA" sz="4500" dirty="0" smtClean="0"/>
              <a:t>Jesus Christ is risen today, hallelujah!</a:t>
            </a:r>
          </a:p>
          <a:p>
            <a:pPr algn="ctr"/>
            <a:r>
              <a:rPr lang="en-CA" sz="4500" dirty="0" smtClean="0"/>
              <a:t>our </a:t>
            </a:r>
            <a:r>
              <a:rPr lang="en-CA" sz="4500" dirty="0" smtClean="0"/>
              <a:t>triumphant holy day, hallelujah!</a:t>
            </a:r>
          </a:p>
          <a:p>
            <a:pPr algn="ctr"/>
            <a:r>
              <a:rPr lang="en-CA" sz="4500" dirty="0" smtClean="0"/>
              <a:t>who </a:t>
            </a:r>
            <a:r>
              <a:rPr lang="en-CA" sz="4500" dirty="0" smtClean="0"/>
              <a:t>did once, upon the cross, hallelujah!</a:t>
            </a:r>
          </a:p>
          <a:p>
            <a:pPr algn="ctr"/>
            <a:r>
              <a:rPr lang="en-CA" sz="4500" dirty="0" smtClean="0"/>
              <a:t>suffer </a:t>
            </a:r>
            <a:r>
              <a:rPr lang="en-CA" sz="4500" dirty="0" smtClean="0"/>
              <a:t>to redeem our loss. Hallelujah!</a:t>
            </a:r>
          </a:p>
          <a:p>
            <a:endParaRPr lang="en-CA" dirty="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church-worship-music-notes-backgrounds-for-powerpoint.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323528" y="1844824"/>
            <a:ext cx="8568952" cy="2585323"/>
          </a:xfrm>
          <a:prstGeom prst="rect">
            <a:avLst/>
          </a:prstGeom>
          <a:noFill/>
        </p:spPr>
        <p:txBody>
          <a:bodyPr wrap="square" rtlCol="0">
            <a:spAutoFit/>
          </a:bodyPr>
          <a:lstStyle/>
          <a:p>
            <a:pPr algn="ctr"/>
            <a:r>
              <a:rPr lang="en-CA" sz="5400" u="sng" dirty="0" smtClean="0"/>
              <a:t>MINISTRY OF MUSIC:</a:t>
            </a:r>
          </a:p>
          <a:p>
            <a:pPr algn="ctr"/>
            <a:endParaRPr lang="en-CA" sz="5400" dirty="0" smtClean="0"/>
          </a:p>
          <a:p>
            <a:pPr algn="ctr"/>
            <a:r>
              <a:rPr lang="en-CA" sz="5400" dirty="0" smtClean="0"/>
              <a:t>Kirby Good</a:t>
            </a:r>
            <a:endParaRPr lang="en-CA" sz="5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th2BDUUG19.jpg"/>
          <p:cNvPicPr>
            <a:picLocks noChangeAspect="1"/>
          </p:cNvPicPr>
          <p:nvPr/>
        </p:nvPicPr>
        <p:blipFill>
          <a:blip r:embed="rId2" cstate="print"/>
          <a:stretch>
            <a:fillRect/>
          </a:stretch>
        </p:blipFill>
        <p:spPr>
          <a:xfrm>
            <a:off x="0" y="-1"/>
            <a:ext cx="9144000" cy="6858001"/>
          </a:xfrm>
          <a:prstGeom prst="rect">
            <a:avLst/>
          </a:prstGeom>
        </p:spPr>
      </p:pic>
      <p:pic>
        <p:nvPicPr>
          <p:cNvPr id="5" name="Picture 4" descr="2.png"/>
          <p:cNvPicPr>
            <a:picLocks noChangeAspect="1"/>
          </p:cNvPicPr>
          <p:nvPr/>
        </p:nvPicPr>
        <p:blipFill>
          <a:blip r:embed="rId3" cstate="print"/>
          <a:stretch>
            <a:fillRect/>
          </a:stretch>
        </p:blipFill>
        <p:spPr>
          <a:xfrm>
            <a:off x="0" y="0"/>
            <a:ext cx="9144000" cy="6858000"/>
          </a:xfrm>
          <a:prstGeom prst="rect">
            <a:avLst/>
          </a:prstGeom>
        </p:spPr>
      </p:pic>
      <p:sp>
        <p:nvSpPr>
          <p:cNvPr id="6" name="TextBox 5"/>
          <p:cNvSpPr txBox="1"/>
          <p:nvPr/>
        </p:nvSpPr>
        <p:spPr>
          <a:xfrm>
            <a:off x="2267744" y="2420888"/>
            <a:ext cx="4608512" cy="2585323"/>
          </a:xfrm>
          <a:prstGeom prst="rect">
            <a:avLst/>
          </a:prstGeom>
          <a:noFill/>
        </p:spPr>
        <p:txBody>
          <a:bodyPr wrap="square" rtlCol="0">
            <a:spAutoFit/>
          </a:bodyPr>
          <a:lstStyle/>
          <a:p>
            <a:pPr algn="ctr"/>
            <a:r>
              <a:rPr lang="en-CA" sz="5400" b="1" dirty="0" smtClean="0">
                <a:solidFill>
                  <a:srgbClr val="7030A0"/>
                </a:solidFill>
              </a:rPr>
              <a:t>PRAYERS</a:t>
            </a:r>
          </a:p>
          <a:p>
            <a:pPr algn="ctr"/>
            <a:r>
              <a:rPr lang="en-CA" sz="5400" b="1" dirty="0" smtClean="0">
                <a:solidFill>
                  <a:srgbClr val="7030A0"/>
                </a:solidFill>
              </a:rPr>
              <a:t>OF THE</a:t>
            </a:r>
            <a:br>
              <a:rPr lang="en-CA" sz="5400" b="1" dirty="0" smtClean="0">
                <a:solidFill>
                  <a:srgbClr val="7030A0"/>
                </a:solidFill>
              </a:rPr>
            </a:br>
            <a:r>
              <a:rPr lang="en-CA" sz="5400" b="1" dirty="0" smtClean="0">
                <a:solidFill>
                  <a:srgbClr val="7030A0"/>
                </a:solidFill>
              </a:rPr>
              <a:t>PEOPLE</a:t>
            </a:r>
            <a:endParaRPr lang="en-CA" sz="5400" b="1" dirty="0">
              <a:solidFill>
                <a:srgbClr val="7030A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7" name="Picture 6" descr="thAEH0NSD4.jpg"/>
          <p:cNvPicPr>
            <a:picLocks noChangeAspect="1"/>
          </p:cNvPicPr>
          <p:nvPr/>
        </p:nvPicPr>
        <p:blipFill>
          <a:blip r:embed="rId2" cstate="print"/>
          <a:stretch>
            <a:fillRect/>
          </a:stretch>
        </p:blipFill>
        <p:spPr>
          <a:xfrm>
            <a:off x="0" y="0"/>
            <a:ext cx="9144000" cy="6857999"/>
          </a:xfrm>
          <a:prstGeom prst="rect">
            <a:avLst/>
          </a:prstGeom>
        </p:spPr>
      </p:pic>
      <p:sp>
        <p:nvSpPr>
          <p:cNvPr id="8" name="TextBox 7"/>
          <p:cNvSpPr txBox="1"/>
          <p:nvPr/>
        </p:nvSpPr>
        <p:spPr>
          <a:xfrm>
            <a:off x="0" y="908720"/>
            <a:ext cx="9144000" cy="1477328"/>
          </a:xfrm>
          <a:prstGeom prst="rect">
            <a:avLst/>
          </a:prstGeom>
          <a:noFill/>
        </p:spPr>
        <p:txBody>
          <a:bodyPr wrap="square" rtlCol="0">
            <a:spAutoFit/>
          </a:bodyPr>
          <a:lstStyle/>
          <a:p>
            <a:pPr algn="ctr"/>
            <a:r>
              <a:rPr lang="en-CA" sz="4500" b="1" u="sng" dirty="0" smtClean="0">
                <a:solidFill>
                  <a:schemeClr val="accent2">
                    <a:lumMod val="75000"/>
                  </a:schemeClr>
                </a:solidFill>
              </a:rPr>
              <a:t>*CLOSING HYMN: VU#179</a:t>
            </a:r>
          </a:p>
          <a:p>
            <a:pPr algn="ctr"/>
            <a:r>
              <a:rPr lang="en-CA" sz="4500" b="1" dirty="0" smtClean="0">
                <a:solidFill>
                  <a:schemeClr val="accent2">
                    <a:lumMod val="75000"/>
                  </a:schemeClr>
                </a:solidFill>
              </a:rPr>
              <a:t>“Hallelujah, Hallelujah, Give Thanks”</a:t>
            </a:r>
            <a:endParaRPr lang="en-CA" sz="4500" b="1" dirty="0">
              <a:solidFill>
                <a:schemeClr val="accent2">
                  <a:lumMod val="75000"/>
                </a:schemeClr>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n-CA" sz="4500" u="sng" dirty="0" smtClean="0">
                <a:latin typeface="Arial" pitchFamily="34" charset="0"/>
                <a:cs typeface="Arial" pitchFamily="34" charset="0"/>
              </a:rPr>
              <a:t>Refrain:</a:t>
            </a:r>
            <a:endParaRPr lang="en-CA" sz="4500" u="sng" dirty="0" smtClean="0">
              <a:latin typeface="Arial" pitchFamily="34" charset="0"/>
              <a:cs typeface="Arial" pitchFamily="34" charset="0"/>
            </a:endParaRPr>
          </a:p>
          <a:p>
            <a:endParaRPr lang="en-CA" sz="4500" dirty="0" smtClean="0">
              <a:latin typeface="Arial" pitchFamily="34" charset="0"/>
              <a:cs typeface="Arial" pitchFamily="34" charset="0"/>
            </a:endParaRPr>
          </a:p>
          <a:p>
            <a:r>
              <a:rPr lang="en-CA" sz="4500" dirty="0" smtClean="0">
                <a:latin typeface="Arial" pitchFamily="34" charset="0"/>
                <a:cs typeface="Arial" pitchFamily="34" charset="0"/>
              </a:rPr>
              <a:t>Hallelujah</a:t>
            </a:r>
            <a:r>
              <a:rPr lang="en-CA" sz="4500" dirty="0" smtClean="0">
                <a:latin typeface="Arial" pitchFamily="34" charset="0"/>
                <a:cs typeface="Arial" pitchFamily="34" charset="0"/>
              </a:rPr>
              <a:t>, hallelujah.</a:t>
            </a:r>
          </a:p>
          <a:p>
            <a:r>
              <a:rPr lang="en-CA" sz="4500" dirty="0" smtClean="0">
                <a:latin typeface="Arial" pitchFamily="34" charset="0"/>
                <a:cs typeface="Arial" pitchFamily="34" charset="0"/>
              </a:rPr>
              <a:t>Give thanks to the risen Christ;</a:t>
            </a:r>
          </a:p>
          <a:p>
            <a:r>
              <a:rPr lang="en-CA" sz="4500" dirty="0" smtClean="0">
                <a:latin typeface="Arial" pitchFamily="34" charset="0"/>
                <a:cs typeface="Arial" pitchFamily="34" charset="0"/>
              </a:rPr>
              <a:t>hallelujah, hallelujah!</a:t>
            </a:r>
          </a:p>
          <a:p>
            <a:r>
              <a:rPr lang="en-CA" sz="4500" dirty="0" smtClean="0">
                <a:latin typeface="Arial" pitchFamily="34" charset="0"/>
                <a:cs typeface="Arial" pitchFamily="34" charset="0"/>
              </a:rPr>
              <a:t>Give praise to God's name.</a:t>
            </a:r>
          </a:p>
          <a:p>
            <a:endParaRPr lang="en-CA" dirty="0">
              <a:latin typeface="Arial" pitchFamily="34" charset="0"/>
              <a:cs typeface="Arial"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sz="4500" dirty="0" smtClean="0">
              <a:latin typeface="Georgia" pitchFamily="18" charset="0"/>
            </a:endParaRPr>
          </a:p>
          <a:p>
            <a:endParaRPr lang="en-CA" sz="4500" dirty="0" smtClean="0">
              <a:latin typeface="Arial" pitchFamily="34" charset="0"/>
              <a:cs typeface="Arial" pitchFamily="34" charset="0"/>
            </a:endParaRPr>
          </a:p>
          <a:p>
            <a:endParaRPr lang="en-CA" sz="4500" dirty="0" smtClean="0">
              <a:latin typeface="Arial" pitchFamily="34" charset="0"/>
              <a:cs typeface="Arial" pitchFamily="34" charset="0"/>
            </a:endParaRPr>
          </a:p>
          <a:p>
            <a:r>
              <a:rPr lang="en-CA" sz="4500" dirty="0" smtClean="0">
                <a:latin typeface="Arial" pitchFamily="34" charset="0"/>
                <a:cs typeface="Arial" pitchFamily="34" charset="0"/>
              </a:rPr>
              <a:t>Jesus </a:t>
            </a:r>
            <a:r>
              <a:rPr lang="en-CA" sz="4500" dirty="0" smtClean="0">
                <a:latin typeface="Arial" pitchFamily="34" charset="0"/>
                <a:cs typeface="Arial" pitchFamily="34" charset="0"/>
              </a:rPr>
              <a:t>is Lord of all the earth,</a:t>
            </a:r>
          </a:p>
          <a:p>
            <a:r>
              <a:rPr lang="en-CA" sz="4500" dirty="0" smtClean="0">
                <a:latin typeface="Arial" pitchFamily="34" charset="0"/>
                <a:cs typeface="Arial" pitchFamily="34" charset="0"/>
              </a:rPr>
              <a:t>firstborn of all creation.  </a:t>
            </a:r>
          </a:p>
          <a:p>
            <a:endParaRPr lang="en-CA" sz="4500" dirty="0" smtClean="0">
              <a:latin typeface="Arial" pitchFamily="34" charset="0"/>
              <a:cs typeface="Arial" pitchFamily="34" charset="0"/>
            </a:endParaRPr>
          </a:p>
          <a:p>
            <a:pPr algn="l"/>
            <a:endParaRPr lang="en-CA"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n-CA" sz="4500" u="sng" dirty="0" smtClean="0">
                <a:latin typeface="Arial" pitchFamily="34" charset="0"/>
                <a:cs typeface="Arial" pitchFamily="34" charset="0"/>
              </a:rPr>
              <a:t>Refrain:</a:t>
            </a:r>
            <a:endParaRPr lang="en-CA" sz="4500" u="sng" dirty="0" smtClean="0">
              <a:latin typeface="Arial" pitchFamily="34" charset="0"/>
              <a:cs typeface="Arial" pitchFamily="34" charset="0"/>
            </a:endParaRPr>
          </a:p>
          <a:p>
            <a:endParaRPr lang="en-CA" sz="4500" dirty="0" smtClean="0">
              <a:latin typeface="Arial" pitchFamily="34" charset="0"/>
              <a:cs typeface="Arial" pitchFamily="34" charset="0"/>
            </a:endParaRPr>
          </a:p>
          <a:p>
            <a:r>
              <a:rPr lang="en-CA" sz="4500" dirty="0" smtClean="0">
                <a:latin typeface="Arial" pitchFamily="34" charset="0"/>
                <a:cs typeface="Arial" pitchFamily="34" charset="0"/>
              </a:rPr>
              <a:t>Hallelujah</a:t>
            </a:r>
            <a:r>
              <a:rPr lang="en-CA" sz="4500" dirty="0" smtClean="0">
                <a:latin typeface="Arial" pitchFamily="34" charset="0"/>
                <a:cs typeface="Arial" pitchFamily="34" charset="0"/>
              </a:rPr>
              <a:t>, hallelujah.</a:t>
            </a:r>
          </a:p>
          <a:p>
            <a:r>
              <a:rPr lang="en-CA" sz="4500" dirty="0" smtClean="0">
                <a:latin typeface="Arial" pitchFamily="34" charset="0"/>
                <a:cs typeface="Arial" pitchFamily="34" charset="0"/>
              </a:rPr>
              <a:t>Give thanks to the risen Christ;</a:t>
            </a:r>
          </a:p>
          <a:p>
            <a:r>
              <a:rPr lang="en-CA" sz="4500" dirty="0" smtClean="0">
                <a:latin typeface="Arial" pitchFamily="34" charset="0"/>
                <a:cs typeface="Arial" pitchFamily="34" charset="0"/>
              </a:rPr>
              <a:t>hallelujah, hallelujah!</a:t>
            </a:r>
          </a:p>
          <a:p>
            <a:r>
              <a:rPr lang="en-CA" sz="4500" dirty="0" smtClean="0">
                <a:latin typeface="Arial" pitchFamily="34" charset="0"/>
                <a:cs typeface="Arial" pitchFamily="34" charset="0"/>
              </a:rPr>
              <a:t>Give praise to God's name.</a:t>
            </a:r>
          </a:p>
          <a:p>
            <a:endParaRPr lang="en-CA" dirty="0">
              <a:latin typeface="Arial" pitchFamily="34" charset="0"/>
              <a:cs typeface="Arial"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sz="4000" dirty="0" smtClean="0">
              <a:latin typeface="Georgia" pitchFamily="18" charset="0"/>
            </a:endParaRPr>
          </a:p>
          <a:p>
            <a:endParaRPr lang="en-CA" sz="4500" dirty="0" smtClean="0">
              <a:latin typeface="Arial" pitchFamily="34" charset="0"/>
              <a:cs typeface="Arial" pitchFamily="34" charset="0"/>
            </a:endParaRPr>
          </a:p>
          <a:p>
            <a:r>
              <a:rPr lang="en-CA" sz="4500" dirty="0" smtClean="0">
                <a:latin typeface="Arial" pitchFamily="34" charset="0"/>
                <a:cs typeface="Arial" pitchFamily="34" charset="0"/>
              </a:rPr>
              <a:t>Spread </a:t>
            </a:r>
            <a:r>
              <a:rPr lang="en-CA" sz="4500" dirty="0" smtClean="0">
                <a:latin typeface="Arial" pitchFamily="34" charset="0"/>
                <a:cs typeface="Arial" pitchFamily="34" charset="0"/>
              </a:rPr>
              <a:t>the good news o'er all the earth:</a:t>
            </a:r>
          </a:p>
          <a:p>
            <a:r>
              <a:rPr lang="en-CA" sz="4500" dirty="0" smtClean="0">
                <a:latin typeface="Arial" pitchFamily="34" charset="0"/>
                <a:cs typeface="Arial" pitchFamily="34" charset="0"/>
              </a:rPr>
              <a:t>Jesus has died and is risen.  </a:t>
            </a:r>
          </a:p>
          <a:p>
            <a:endParaRPr lang="en-CA" sz="4000" dirty="0" smtClean="0">
              <a:latin typeface="Georgia" pitchFamily="18" charset="0"/>
            </a:endParaRPr>
          </a:p>
          <a:p>
            <a:endParaRPr lang="en-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692696"/>
            <a:ext cx="9144000" cy="5632311"/>
          </a:xfrm>
          <a:prstGeom prst="rect">
            <a:avLst/>
          </a:prstGeom>
        </p:spPr>
        <p:txBody>
          <a:bodyPr wrap="square">
            <a:spAutoFit/>
          </a:bodyPr>
          <a:lstStyle/>
          <a:p>
            <a:pPr algn="ctr"/>
            <a:r>
              <a:rPr lang="en-CA" sz="4500" dirty="0" smtClean="0"/>
              <a:t>Hymns of praise then let us sing hallelujah!</a:t>
            </a:r>
          </a:p>
          <a:p>
            <a:pPr algn="ctr"/>
            <a:r>
              <a:rPr lang="en-CA" sz="4500" dirty="0" smtClean="0"/>
              <a:t>unto </a:t>
            </a:r>
            <a:r>
              <a:rPr lang="en-CA" sz="4500" dirty="0" smtClean="0"/>
              <a:t>Christ, our heavenly King, hallelujah!</a:t>
            </a:r>
          </a:p>
          <a:p>
            <a:pPr algn="ctr"/>
            <a:r>
              <a:rPr lang="en-CA" sz="4500" dirty="0" smtClean="0"/>
              <a:t>who </a:t>
            </a:r>
            <a:r>
              <a:rPr lang="en-CA" sz="4500" dirty="0" smtClean="0"/>
              <a:t>endured the cross and grave, hallelujah!</a:t>
            </a:r>
          </a:p>
          <a:p>
            <a:pPr algn="ctr"/>
            <a:r>
              <a:rPr lang="en-CA" sz="4500" dirty="0" smtClean="0"/>
              <a:t>sinners </a:t>
            </a:r>
            <a:r>
              <a:rPr lang="en-CA" sz="4500" dirty="0" smtClean="0"/>
              <a:t>to redeem and save. Hallelujah!</a:t>
            </a:r>
            <a:endParaRPr lang="en-CA" sz="4500" dirty="0"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n-CA" sz="4500" u="sng" dirty="0" smtClean="0">
                <a:latin typeface="Arial" pitchFamily="34" charset="0"/>
                <a:cs typeface="Arial" pitchFamily="34" charset="0"/>
              </a:rPr>
              <a:t>Refrain:</a:t>
            </a:r>
            <a:endParaRPr lang="en-CA" sz="4500" u="sng" dirty="0" smtClean="0">
              <a:latin typeface="Arial" pitchFamily="34" charset="0"/>
              <a:cs typeface="Arial" pitchFamily="34" charset="0"/>
            </a:endParaRPr>
          </a:p>
          <a:p>
            <a:endParaRPr lang="en-CA" sz="4500" dirty="0" smtClean="0">
              <a:latin typeface="Arial" pitchFamily="34" charset="0"/>
              <a:cs typeface="Arial" pitchFamily="34" charset="0"/>
            </a:endParaRPr>
          </a:p>
          <a:p>
            <a:r>
              <a:rPr lang="en-CA" sz="4500" dirty="0" smtClean="0">
                <a:latin typeface="Arial" pitchFamily="34" charset="0"/>
                <a:cs typeface="Arial" pitchFamily="34" charset="0"/>
              </a:rPr>
              <a:t>Hallelujah</a:t>
            </a:r>
            <a:r>
              <a:rPr lang="en-CA" sz="4500" dirty="0" smtClean="0">
                <a:latin typeface="Arial" pitchFamily="34" charset="0"/>
                <a:cs typeface="Arial" pitchFamily="34" charset="0"/>
              </a:rPr>
              <a:t>, hallelujah.</a:t>
            </a:r>
          </a:p>
          <a:p>
            <a:r>
              <a:rPr lang="en-CA" sz="4500" dirty="0" smtClean="0">
                <a:latin typeface="Arial" pitchFamily="34" charset="0"/>
                <a:cs typeface="Arial" pitchFamily="34" charset="0"/>
              </a:rPr>
              <a:t>Give thanks to the risen Christ;</a:t>
            </a:r>
          </a:p>
          <a:p>
            <a:r>
              <a:rPr lang="en-CA" sz="4500" dirty="0" smtClean="0">
                <a:latin typeface="Arial" pitchFamily="34" charset="0"/>
                <a:cs typeface="Arial" pitchFamily="34" charset="0"/>
              </a:rPr>
              <a:t>hallelujah, hallelujah!</a:t>
            </a:r>
          </a:p>
          <a:p>
            <a:r>
              <a:rPr lang="en-CA" sz="4500" dirty="0" smtClean="0">
                <a:latin typeface="Arial" pitchFamily="34" charset="0"/>
                <a:cs typeface="Arial" pitchFamily="34" charset="0"/>
              </a:rPr>
              <a:t>Give praise to God's name.</a:t>
            </a:r>
          </a:p>
          <a:p>
            <a:endParaRPr lang="en-CA" dirty="0">
              <a:latin typeface="Arial" pitchFamily="34" charset="0"/>
              <a:cs typeface="Arial"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sz="4000" dirty="0" smtClean="0">
              <a:latin typeface="Georgia" pitchFamily="18" charset="0"/>
            </a:endParaRPr>
          </a:p>
          <a:p>
            <a:endParaRPr lang="en-CA" sz="4000" dirty="0" smtClean="0">
              <a:latin typeface="Georgia" pitchFamily="18" charset="0"/>
            </a:endParaRPr>
          </a:p>
          <a:p>
            <a:endParaRPr lang="en-CA" sz="4000" dirty="0" smtClean="0">
              <a:latin typeface="Georgia" pitchFamily="18" charset="0"/>
            </a:endParaRPr>
          </a:p>
          <a:p>
            <a:r>
              <a:rPr lang="en-CA" sz="4500" dirty="0" smtClean="0">
                <a:latin typeface="Arial" pitchFamily="34" charset="0"/>
                <a:cs typeface="Arial" pitchFamily="34" charset="0"/>
              </a:rPr>
              <a:t>We </a:t>
            </a:r>
            <a:r>
              <a:rPr lang="en-CA" sz="4500" dirty="0" smtClean="0">
                <a:latin typeface="Arial" pitchFamily="34" charset="0"/>
                <a:cs typeface="Arial" pitchFamily="34" charset="0"/>
              </a:rPr>
              <a:t>have been crucified with Christ,</a:t>
            </a:r>
          </a:p>
          <a:p>
            <a:r>
              <a:rPr lang="en-CA" sz="4500" dirty="0" smtClean="0">
                <a:latin typeface="Arial" pitchFamily="34" charset="0"/>
                <a:cs typeface="Arial" pitchFamily="34" charset="0"/>
              </a:rPr>
              <a:t>now we shall live for ever.  </a:t>
            </a:r>
          </a:p>
          <a:p>
            <a:endParaRPr lang="en-CA" sz="4000" dirty="0" smtClean="0">
              <a:latin typeface="Georgia" pitchFamily="18" charset="0"/>
            </a:endParaRPr>
          </a:p>
          <a:p>
            <a:endParaRPr lang="en-CA" sz="4000" dirty="0" smtClean="0">
              <a:latin typeface="Georgia" pitchFamily="18" charset="0"/>
            </a:endParaRPr>
          </a:p>
          <a:p>
            <a:endParaRPr lang="en-CA"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n-CA" sz="4500" u="sng" dirty="0" smtClean="0">
                <a:latin typeface="Arial" pitchFamily="34" charset="0"/>
                <a:cs typeface="Arial" pitchFamily="34" charset="0"/>
              </a:rPr>
              <a:t>Refrain:</a:t>
            </a:r>
            <a:endParaRPr lang="en-CA" sz="4500" u="sng" dirty="0" smtClean="0">
              <a:latin typeface="Arial" pitchFamily="34" charset="0"/>
              <a:cs typeface="Arial" pitchFamily="34" charset="0"/>
            </a:endParaRPr>
          </a:p>
          <a:p>
            <a:endParaRPr lang="en-CA" sz="4500" dirty="0" smtClean="0">
              <a:latin typeface="Arial" pitchFamily="34" charset="0"/>
              <a:cs typeface="Arial" pitchFamily="34" charset="0"/>
            </a:endParaRPr>
          </a:p>
          <a:p>
            <a:r>
              <a:rPr lang="en-CA" sz="4500" dirty="0" smtClean="0">
                <a:latin typeface="Arial" pitchFamily="34" charset="0"/>
                <a:cs typeface="Arial" pitchFamily="34" charset="0"/>
              </a:rPr>
              <a:t>Hallelujah</a:t>
            </a:r>
            <a:r>
              <a:rPr lang="en-CA" sz="4500" dirty="0" smtClean="0">
                <a:latin typeface="Arial" pitchFamily="34" charset="0"/>
                <a:cs typeface="Arial" pitchFamily="34" charset="0"/>
              </a:rPr>
              <a:t>, hallelujah.</a:t>
            </a:r>
          </a:p>
          <a:p>
            <a:r>
              <a:rPr lang="en-CA" sz="4500" dirty="0" smtClean="0">
                <a:latin typeface="Arial" pitchFamily="34" charset="0"/>
                <a:cs typeface="Arial" pitchFamily="34" charset="0"/>
              </a:rPr>
              <a:t>Give thanks to the risen Christ;</a:t>
            </a:r>
          </a:p>
          <a:p>
            <a:r>
              <a:rPr lang="en-CA" sz="4500" dirty="0" smtClean="0">
                <a:latin typeface="Arial" pitchFamily="34" charset="0"/>
                <a:cs typeface="Arial" pitchFamily="34" charset="0"/>
              </a:rPr>
              <a:t>hallelujah, hallelujah!</a:t>
            </a:r>
          </a:p>
          <a:p>
            <a:r>
              <a:rPr lang="en-CA" sz="4500" dirty="0" smtClean="0">
                <a:latin typeface="Arial" pitchFamily="34" charset="0"/>
                <a:cs typeface="Arial" pitchFamily="34" charset="0"/>
              </a:rPr>
              <a:t>Give praise to God's name.</a:t>
            </a:r>
          </a:p>
          <a:p>
            <a:endParaRPr lang="en-CA" dirty="0">
              <a:latin typeface="Arial" pitchFamily="34" charset="0"/>
              <a:cs typeface="Arial"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sz="4500" dirty="0" smtClean="0">
              <a:latin typeface="Georgia" pitchFamily="18" charset="0"/>
            </a:endParaRPr>
          </a:p>
          <a:p>
            <a:endParaRPr lang="en-CA" sz="4500" dirty="0" smtClean="0">
              <a:latin typeface="Georgia" pitchFamily="18" charset="0"/>
            </a:endParaRPr>
          </a:p>
          <a:p>
            <a:endParaRPr lang="en-CA" sz="4500" dirty="0" smtClean="0">
              <a:latin typeface="Georgia" pitchFamily="18" charset="0"/>
            </a:endParaRPr>
          </a:p>
          <a:p>
            <a:r>
              <a:rPr lang="en-CA" sz="4500" dirty="0" smtClean="0">
                <a:latin typeface="Arial" pitchFamily="34" charset="0"/>
                <a:cs typeface="Arial" pitchFamily="34" charset="0"/>
              </a:rPr>
              <a:t>Come </a:t>
            </a:r>
            <a:r>
              <a:rPr lang="en-CA" sz="4500" dirty="0" smtClean="0">
                <a:latin typeface="Arial" pitchFamily="34" charset="0"/>
                <a:cs typeface="Arial" pitchFamily="34" charset="0"/>
              </a:rPr>
              <a:t>let us praise the living God,</a:t>
            </a:r>
          </a:p>
          <a:p>
            <a:r>
              <a:rPr lang="en-CA" sz="4500" dirty="0" smtClean="0">
                <a:latin typeface="Arial" pitchFamily="34" charset="0"/>
                <a:cs typeface="Arial" pitchFamily="34" charset="0"/>
              </a:rPr>
              <a:t>joyfully sing to our Saviour.  </a:t>
            </a:r>
          </a:p>
          <a:p>
            <a:endParaRPr lang="en-CA" sz="4500" dirty="0" smtClean="0">
              <a:latin typeface="Georgia" pitchFamily="18" charset="0"/>
            </a:endParaRPr>
          </a:p>
          <a:p>
            <a:endParaRPr lang="en-CA" sz="4500" dirty="0" smtClean="0">
              <a:latin typeface="Georgia" pitchFamily="18" charset="0"/>
            </a:endParaRPr>
          </a:p>
          <a:p>
            <a:endParaRPr lang="en-CA"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n-CA" sz="4500" u="sng" dirty="0" smtClean="0">
                <a:latin typeface="Arial" pitchFamily="34" charset="0"/>
                <a:cs typeface="Arial" pitchFamily="34" charset="0"/>
              </a:rPr>
              <a:t>Refrain:</a:t>
            </a:r>
            <a:endParaRPr lang="en-CA" sz="4500" u="sng" dirty="0" smtClean="0">
              <a:latin typeface="Arial" pitchFamily="34" charset="0"/>
              <a:cs typeface="Arial" pitchFamily="34" charset="0"/>
            </a:endParaRPr>
          </a:p>
          <a:p>
            <a:endParaRPr lang="en-CA" sz="4500" dirty="0" smtClean="0">
              <a:latin typeface="Arial" pitchFamily="34" charset="0"/>
              <a:cs typeface="Arial" pitchFamily="34" charset="0"/>
            </a:endParaRPr>
          </a:p>
          <a:p>
            <a:r>
              <a:rPr lang="en-CA" sz="4500" dirty="0" smtClean="0">
                <a:latin typeface="Arial" pitchFamily="34" charset="0"/>
                <a:cs typeface="Arial" pitchFamily="34" charset="0"/>
              </a:rPr>
              <a:t>Hallelujah</a:t>
            </a:r>
            <a:r>
              <a:rPr lang="en-CA" sz="4500" dirty="0" smtClean="0">
                <a:latin typeface="Arial" pitchFamily="34" charset="0"/>
                <a:cs typeface="Arial" pitchFamily="34" charset="0"/>
              </a:rPr>
              <a:t>, hallelujah.</a:t>
            </a:r>
          </a:p>
          <a:p>
            <a:r>
              <a:rPr lang="en-CA" sz="4500" dirty="0" smtClean="0">
                <a:latin typeface="Arial" pitchFamily="34" charset="0"/>
                <a:cs typeface="Arial" pitchFamily="34" charset="0"/>
              </a:rPr>
              <a:t>Give thanks to the risen Christ;</a:t>
            </a:r>
          </a:p>
          <a:p>
            <a:r>
              <a:rPr lang="en-CA" sz="4500" dirty="0" smtClean="0">
                <a:latin typeface="Arial" pitchFamily="34" charset="0"/>
                <a:cs typeface="Arial" pitchFamily="34" charset="0"/>
              </a:rPr>
              <a:t>hallelujah, hallelujah!</a:t>
            </a:r>
          </a:p>
          <a:p>
            <a:r>
              <a:rPr lang="en-CA" sz="4500" dirty="0" smtClean="0">
                <a:latin typeface="Arial" pitchFamily="34" charset="0"/>
                <a:cs typeface="Arial" pitchFamily="34" charset="0"/>
              </a:rPr>
              <a:t>Give praise to God's name</a:t>
            </a:r>
            <a:r>
              <a:rPr lang="en-CA" sz="4500" dirty="0" smtClean="0">
                <a:latin typeface="Arial" pitchFamily="34" charset="0"/>
                <a:cs typeface="Arial" pitchFamily="34" charset="0"/>
              </a:rPr>
              <a:t>.~</a:t>
            </a:r>
            <a:endParaRPr lang="en-CA" sz="4500" dirty="0" smtClean="0">
              <a:latin typeface="Arial" pitchFamily="34" charset="0"/>
              <a:cs typeface="Arial" pitchFamily="34" charset="0"/>
            </a:endParaRPr>
          </a:p>
          <a:p>
            <a:endParaRPr lang="en-CA" dirty="0">
              <a:latin typeface="Arial" pitchFamily="34" charset="0"/>
              <a:cs typeface="Arial"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6601807"/>
          </a:xfrm>
          <a:prstGeom prst="rect">
            <a:avLst/>
          </a:prstGeom>
        </p:spPr>
        <p:txBody>
          <a:bodyPr wrap="square">
            <a:spAutoFit/>
          </a:bodyPr>
          <a:lstStyle/>
          <a:p>
            <a:pPr algn="ctr"/>
            <a:r>
              <a:rPr lang="en-CA" sz="4500" u="sng" dirty="0" smtClean="0"/>
              <a:t>*CHORAL RESPONSE:</a:t>
            </a:r>
          </a:p>
          <a:p>
            <a:pPr algn="ctr"/>
            <a:endParaRPr lang="en-CA" sz="4500" dirty="0" smtClean="0"/>
          </a:p>
          <a:p>
            <a:pPr algn="ctr"/>
            <a:r>
              <a:rPr lang="en-CA" sz="4500" dirty="0" smtClean="0"/>
              <a:t>You </a:t>
            </a:r>
            <a:r>
              <a:rPr lang="en-CA" sz="4500" dirty="0" smtClean="0"/>
              <a:t>shall go out with joy</a:t>
            </a:r>
          </a:p>
          <a:p>
            <a:pPr algn="ctr"/>
            <a:r>
              <a:rPr lang="en-CA" sz="4500" dirty="0" smtClean="0"/>
              <a:t>and </a:t>
            </a:r>
            <a:r>
              <a:rPr lang="en-CA" sz="4500" dirty="0" smtClean="0"/>
              <a:t>be led forth with peace;</a:t>
            </a:r>
          </a:p>
          <a:p>
            <a:pPr algn="ctr"/>
            <a:r>
              <a:rPr lang="en-CA" sz="4500" dirty="0" smtClean="0"/>
              <a:t>the </a:t>
            </a:r>
            <a:r>
              <a:rPr lang="en-CA" sz="4500" dirty="0" smtClean="0"/>
              <a:t>mountains and the hills</a:t>
            </a:r>
          </a:p>
          <a:p>
            <a:pPr algn="ctr"/>
            <a:r>
              <a:rPr lang="en-CA" sz="4500" dirty="0" smtClean="0"/>
              <a:t>will </a:t>
            </a:r>
            <a:r>
              <a:rPr lang="en-CA" sz="4500" dirty="0" smtClean="0"/>
              <a:t>break forth before you;</a:t>
            </a:r>
          </a:p>
          <a:p>
            <a:pPr algn="ctr"/>
            <a:r>
              <a:rPr lang="en-CA" sz="4500" dirty="0" smtClean="0"/>
              <a:t>there'll </a:t>
            </a:r>
            <a:r>
              <a:rPr lang="en-CA" sz="4500" dirty="0" smtClean="0"/>
              <a:t>be shouts of joy,</a:t>
            </a:r>
          </a:p>
          <a:p>
            <a:pPr algn="ctr"/>
            <a:r>
              <a:rPr lang="en-CA" sz="4500" dirty="0" smtClean="0"/>
              <a:t>and </a:t>
            </a:r>
            <a:r>
              <a:rPr lang="en-CA" sz="4500" dirty="0" smtClean="0"/>
              <a:t>all the trees of the field</a:t>
            </a:r>
          </a:p>
          <a:p>
            <a:pPr algn="ctr"/>
            <a:r>
              <a:rPr lang="en-CA" sz="4500" dirty="0" smtClean="0"/>
              <a:t>will </a:t>
            </a:r>
            <a:r>
              <a:rPr lang="en-CA" sz="4500" dirty="0" smtClean="0"/>
              <a:t>clap, will clap their hands!</a:t>
            </a:r>
          </a:p>
          <a:p>
            <a:endParaRPr lang="en-CA" dirty="0"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0"/>
            <a:ext cx="9144000" cy="7017306"/>
          </a:xfrm>
          <a:prstGeom prst="rect">
            <a:avLst/>
          </a:prstGeom>
        </p:spPr>
        <p:txBody>
          <a:bodyPr wrap="square">
            <a:spAutoFit/>
          </a:bodyPr>
          <a:lstStyle/>
          <a:p>
            <a:pPr algn="ctr"/>
            <a:r>
              <a:rPr lang="en-CA" sz="4500" dirty="0" smtClean="0"/>
              <a:t>And all the trees of the field will clap their hands, </a:t>
            </a:r>
          </a:p>
          <a:p>
            <a:pPr algn="ctr"/>
            <a:r>
              <a:rPr lang="en-CA" sz="4500" dirty="0" smtClean="0"/>
              <a:t>(</a:t>
            </a:r>
            <a:r>
              <a:rPr lang="en-CA" sz="4500" dirty="0" smtClean="0"/>
              <a:t>clap, clap)</a:t>
            </a:r>
          </a:p>
          <a:p>
            <a:pPr algn="ctr"/>
            <a:r>
              <a:rPr lang="en-CA" sz="4500" dirty="0" smtClean="0"/>
              <a:t>the </a:t>
            </a:r>
            <a:r>
              <a:rPr lang="en-CA" sz="4500" dirty="0" smtClean="0"/>
              <a:t>trees of the field will clap their hands,</a:t>
            </a:r>
          </a:p>
          <a:p>
            <a:pPr algn="ctr"/>
            <a:r>
              <a:rPr lang="en-CA" sz="4500" dirty="0" smtClean="0"/>
              <a:t>(</a:t>
            </a:r>
            <a:r>
              <a:rPr lang="en-CA" sz="4500" dirty="0" smtClean="0"/>
              <a:t>clap, clap)</a:t>
            </a:r>
          </a:p>
          <a:p>
            <a:pPr algn="ctr"/>
            <a:r>
              <a:rPr lang="en-CA" sz="4500" dirty="0" smtClean="0"/>
              <a:t>the </a:t>
            </a:r>
            <a:r>
              <a:rPr lang="en-CA" sz="4500" dirty="0" smtClean="0"/>
              <a:t>trees of the field will clap their hands</a:t>
            </a:r>
          </a:p>
          <a:p>
            <a:pPr algn="ctr"/>
            <a:r>
              <a:rPr lang="en-CA" sz="4500" dirty="0" smtClean="0"/>
              <a:t>(</a:t>
            </a:r>
            <a:r>
              <a:rPr lang="en-CA" sz="4500" dirty="0" smtClean="0"/>
              <a:t>clap, clap)</a:t>
            </a:r>
          </a:p>
          <a:p>
            <a:pPr algn="ctr"/>
            <a:r>
              <a:rPr lang="en-CA" sz="4500" dirty="0" smtClean="0"/>
              <a:t>while </a:t>
            </a:r>
            <a:r>
              <a:rPr lang="en-CA" sz="4500" dirty="0" smtClean="0"/>
              <a:t>you go out with joy</a:t>
            </a:r>
            <a:r>
              <a:rPr lang="en-CA" sz="4500" dirty="0" smtClean="0"/>
              <a:t>.~</a:t>
            </a:r>
            <a:endParaRPr lang="en-CA" sz="45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pic>
        <p:nvPicPr>
          <p:cNvPr id="4" name="Picture 3" descr="l_easter26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1052736"/>
            <a:ext cx="9144000" cy="4939814"/>
          </a:xfrm>
          <a:prstGeom prst="rect">
            <a:avLst/>
          </a:prstGeom>
        </p:spPr>
        <p:txBody>
          <a:bodyPr wrap="square">
            <a:spAutoFit/>
          </a:bodyPr>
          <a:lstStyle/>
          <a:p>
            <a:pPr algn="ctr"/>
            <a:r>
              <a:rPr lang="en-CA" sz="4500" dirty="0" smtClean="0"/>
              <a:t>But the pains which he endured, hallelujah!</a:t>
            </a:r>
          </a:p>
          <a:p>
            <a:pPr algn="ctr"/>
            <a:r>
              <a:rPr lang="en-CA" sz="4500" dirty="0" smtClean="0"/>
              <a:t>our </a:t>
            </a:r>
            <a:r>
              <a:rPr lang="en-CA" sz="4500" dirty="0" smtClean="0"/>
              <a:t>salvation have procured; hallelujah!</a:t>
            </a:r>
          </a:p>
          <a:p>
            <a:pPr algn="ctr"/>
            <a:r>
              <a:rPr lang="en-CA" sz="4500" dirty="0" smtClean="0"/>
              <a:t>now </a:t>
            </a:r>
            <a:r>
              <a:rPr lang="en-CA" sz="4500" dirty="0" smtClean="0"/>
              <a:t>above the sky he's King, hallelujah!</a:t>
            </a:r>
          </a:p>
          <a:p>
            <a:pPr algn="ctr"/>
            <a:r>
              <a:rPr lang="en-CA" sz="4500" dirty="0" smtClean="0"/>
              <a:t>where </a:t>
            </a:r>
            <a:r>
              <a:rPr lang="en-CA" sz="4500" dirty="0" smtClean="0"/>
              <a:t>the angels ever sing. Hallelujah!</a:t>
            </a:r>
            <a:endParaRPr lang="en-CA" sz="4500" dirty="0" smtClean="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CA" dirty="0"/>
          </a:p>
        </p:txBody>
      </p:sp>
      <p:sp>
        <p:nvSpPr>
          <p:cNvPr id="4" name="Rectangle 3"/>
          <p:cNvSpPr/>
          <p:nvPr/>
        </p:nvSpPr>
        <p:spPr>
          <a:xfrm>
            <a:off x="0" y="692696"/>
            <a:ext cx="9144000" cy="4939814"/>
          </a:xfrm>
          <a:prstGeom prst="rect">
            <a:avLst/>
          </a:prstGeom>
        </p:spPr>
        <p:txBody>
          <a:bodyPr wrap="square">
            <a:spAutoFit/>
          </a:bodyPr>
          <a:lstStyle/>
          <a:p>
            <a:pPr algn="ctr"/>
            <a:r>
              <a:rPr lang="en-CA" sz="4500" dirty="0" smtClean="0"/>
              <a:t>Sing we to our God above, hallelujah!</a:t>
            </a:r>
          </a:p>
          <a:p>
            <a:pPr algn="ctr"/>
            <a:r>
              <a:rPr lang="en-CA" sz="4500" dirty="0" smtClean="0"/>
              <a:t>praise </a:t>
            </a:r>
            <a:r>
              <a:rPr lang="en-CA" sz="4500" dirty="0" smtClean="0"/>
              <a:t>eternal as God's love; hallelujah!</a:t>
            </a:r>
          </a:p>
          <a:p>
            <a:pPr algn="ctr"/>
            <a:r>
              <a:rPr lang="en-CA" sz="4500" dirty="0" smtClean="0"/>
              <a:t>praise </a:t>
            </a:r>
            <a:r>
              <a:rPr lang="en-CA" sz="4500" dirty="0" smtClean="0"/>
              <a:t>our God, ye heavenly host, hallelujah!</a:t>
            </a:r>
          </a:p>
          <a:p>
            <a:pPr algn="ctr"/>
            <a:r>
              <a:rPr lang="en-CA" sz="4500" dirty="0" smtClean="0"/>
              <a:t>praise </a:t>
            </a:r>
            <a:r>
              <a:rPr lang="en-CA" sz="4500" dirty="0" smtClean="0"/>
              <a:t>the Son and Holy Ghost. Hallelujah</a:t>
            </a:r>
            <a:r>
              <a:rPr lang="en-CA" sz="4500" dirty="0" smtClean="0"/>
              <a:t>!~</a:t>
            </a:r>
            <a:endParaRPr lang="en-CA" sz="4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1449</Words>
  <Application>Microsoft Office PowerPoint</Application>
  <PresentationFormat>On-screen Show (4:3)</PresentationFormat>
  <Paragraphs>222</Paragraphs>
  <Slides>83</Slides>
  <Notes>0</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CT</dc:creator>
  <cp:lastModifiedBy>CT</cp:lastModifiedBy>
  <cp:revision>34</cp:revision>
  <dcterms:created xsi:type="dcterms:W3CDTF">2016-01-08T15:38:04Z</dcterms:created>
  <dcterms:modified xsi:type="dcterms:W3CDTF">2017-04-13T16:21:48Z</dcterms:modified>
</cp:coreProperties>
</file>