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1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16" r:id="rId19"/>
    <p:sldId id="272" r:id="rId20"/>
    <p:sldId id="317" r:id="rId21"/>
    <p:sldId id="275" r:id="rId22"/>
    <p:sldId id="318" r:id="rId23"/>
    <p:sldId id="276" r:id="rId24"/>
    <p:sldId id="277" r:id="rId25"/>
    <p:sldId id="278" r:id="rId26"/>
    <p:sldId id="279" r:id="rId27"/>
    <p:sldId id="280" r:id="rId28"/>
    <p:sldId id="281" r:id="rId29"/>
    <p:sldId id="282" r:id="rId30"/>
    <p:sldId id="319" r:id="rId31"/>
    <p:sldId id="320" r:id="rId32"/>
    <p:sldId id="283" r:id="rId33"/>
    <p:sldId id="284" r:id="rId34"/>
    <p:sldId id="285" r:id="rId35"/>
    <p:sldId id="286" r:id="rId36"/>
    <p:sldId id="321" r:id="rId37"/>
    <p:sldId id="287" r:id="rId38"/>
    <p:sldId id="288" r:id="rId39"/>
    <p:sldId id="289" r:id="rId40"/>
    <p:sldId id="290" r:id="rId41"/>
    <p:sldId id="292" r:id="rId42"/>
    <p:sldId id="322" r:id="rId43"/>
    <p:sldId id="323" r:id="rId44"/>
    <p:sldId id="324" r:id="rId45"/>
    <p:sldId id="325" r:id="rId46"/>
    <p:sldId id="326" r:id="rId47"/>
    <p:sldId id="327" r:id="rId48"/>
    <p:sldId id="328" r:id="rId49"/>
    <p:sldId id="329" r:id="rId50"/>
    <p:sldId id="293" r:id="rId51"/>
    <p:sldId id="330" r:id="rId52"/>
    <p:sldId id="294" r:id="rId53"/>
    <p:sldId id="295" r:id="rId54"/>
    <p:sldId id="296" r:id="rId55"/>
    <p:sldId id="297" r:id="rId56"/>
    <p:sldId id="331" r:id="rId57"/>
    <p:sldId id="298" r:id="rId58"/>
    <p:sldId id="299" r:id="rId59"/>
    <p:sldId id="300" r:id="rId60"/>
    <p:sldId id="301" r:id="rId61"/>
    <p:sldId id="302" r:id="rId62"/>
    <p:sldId id="332" r:id="rId63"/>
    <p:sldId id="303" r:id="rId64"/>
    <p:sldId id="304" r:id="rId65"/>
    <p:sldId id="305" r:id="rId66"/>
    <p:sldId id="333" r:id="rId67"/>
    <p:sldId id="306" r:id="rId68"/>
    <p:sldId id="307" r:id="rId69"/>
    <p:sldId id="308" r:id="rId70"/>
    <p:sldId id="334" r:id="rId71"/>
    <p:sldId id="310" r:id="rId72"/>
    <p:sldId id="311" r:id="rId73"/>
    <p:sldId id="312" r:id="rId74"/>
    <p:sldId id="313" r:id="rId75"/>
    <p:sldId id="335" r:id="rId76"/>
    <p:sldId id="336" r:id="rId77"/>
    <p:sldId id="337" r:id="rId78"/>
    <p:sldId id="314" r:id="rId79"/>
    <p:sldId id="338" r:id="rId80"/>
    <p:sldId id="339" r:id="rId81"/>
    <p:sldId id="340" r:id="rId82"/>
    <p:sldId id="34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DCD2B-2326-4810-A392-7C75071D3467}" type="datetimeFigureOut">
              <a:rPr lang="en-CA" smtClean="0"/>
              <a:pPr/>
              <a:t>2017-05-04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1846-E73D-4389-9728-F41A0F148596}"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fjkdls.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night-in-camp-19587.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0" y="0"/>
            <a:ext cx="9144000" cy="923330"/>
          </a:xfrm>
          <a:prstGeom prst="rect">
            <a:avLst/>
          </a:prstGeom>
          <a:noFill/>
        </p:spPr>
        <p:txBody>
          <a:bodyPr wrap="square" rtlCol="0">
            <a:spAutoFit/>
          </a:bodyPr>
          <a:lstStyle/>
          <a:p>
            <a:pPr algn="ctr"/>
            <a:r>
              <a:rPr lang="en-CA" sz="5400" b="1" dirty="0" smtClean="0"/>
              <a:t>WELCOME</a:t>
            </a:r>
            <a:endParaRPr lang="en-CA" sz="5400" b="1" dirty="0"/>
          </a:p>
        </p:txBody>
      </p:sp>
      <p:sp>
        <p:nvSpPr>
          <p:cNvPr id="7" name="TextBox 6"/>
          <p:cNvSpPr txBox="1"/>
          <p:nvPr/>
        </p:nvSpPr>
        <p:spPr>
          <a:xfrm>
            <a:off x="0" y="5949280"/>
            <a:ext cx="9144000" cy="923330"/>
          </a:xfrm>
          <a:prstGeom prst="rect">
            <a:avLst/>
          </a:prstGeom>
          <a:noFill/>
        </p:spPr>
        <p:txBody>
          <a:bodyPr wrap="square" rtlCol="0">
            <a:spAutoFit/>
          </a:bodyPr>
          <a:lstStyle/>
          <a:p>
            <a:pPr algn="ctr"/>
            <a:r>
              <a:rPr lang="en-CA" sz="5400" dirty="0" smtClean="0"/>
              <a:t>“Camping Sunday”</a:t>
            </a:r>
            <a:endParaRPr lang="en-CA"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1477328"/>
          </a:xfrm>
          <a:prstGeom prst="rect">
            <a:avLst/>
          </a:prstGeom>
        </p:spPr>
        <p:txBody>
          <a:bodyPr wrap="square">
            <a:spAutoFit/>
          </a:bodyPr>
          <a:lstStyle/>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One:  Come, let us gather in the house of our God.</a:t>
            </a:r>
            <a:endParaRPr lang="en-CA" sz="4500" dirty="0" smtClean="0">
              <a:solidFill>
                <a:schemeClr val="tx1">
                  <a:lumMod val="65000"/>
                </a:schemeClr>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1201"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*OPENING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gather as followers of Jesus, who embodied love and showed us how to be the very presence of God. May our faith deepen beyond personal piety and mere tradition to become the story we tell with every breath of our lives. Amen.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325700-long_exposure-starry_night-Milky_Way-galaxy-nature-camping-forest-landscape-New_Mexico-lights-trees.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0"/>
            <a:ext cx="9144000" cy="1477328"/>
          </a:xfrm>
          <a:prstGeom prst="rect">
            <a:avLst/>
          </a:prstGeom>
          <a:noFill/>
        </p:spPr>
        <p:txBody>
          <a:bodyPr wrap="square" rtlCol="0">
            <a:spAutoFit/>
          </a:bodyPr>
          <a:lstStyle/>
          <a:p>
            <a:pPr algn="ctr"/>
            <a:r>
              <a:rPr lang="en-CA" sz="4500" b="1" u="sng" dirty="0" smtClean="0"/>
              <a:t>*OPENING HYMN: MV#120</a:t>
            </a:r>
          </a:p>
          <a:p>
            <a:pPr algn="ctr"/>
            <a:r>
              <a:rPr lang="en-CA" sz="4500" b="1" dirty="0" smtClean="0"/>
              <a:t>“My Soul Cries Out”</a:t>
            </a:r>
            <a:endParaRPr lang="en-CA" sz="45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r>
              <a:rPr lang="en-CA" sz="4500" dirty="0" smtClean="0"/>
              <a:t>My soul cries out with a joy-</a:t>
            </a:r>
            <a:r>
              <a:rPr lang="en-CA" sz="4500" dirty="0" err="1" smtClean="0"/>
              <a:t>ful</a:t>
            </a:r>
            <a:r>
              <a:rPr lang="en-CA" sz="4500" dirty="0" smtClean="0"/>
              <a:t> shout that the God of my heart is great,</a:t>
            </a:r>
          </a:p>
          <a:p>
            <a:r>
              <a:rPr lang="en-CA" sz="4500" dirty="0" smtClean="0"/>
              <a:t>And my </a:t>
            </a:r>
            <a:r>
              <a:rPr lang="en-CA" sz="4500" dirty="0" err="1" smtClean="0"/>
              <a:t>spir</a:t>
            </a:r>
            <a:r>
              <a:rPr lang="en-CA" sz="4500" dirty="0" smtClean="0"/>
              <a:t>-it sings of the won-</a:t>
            </a:r>
            <a:r>
              <a:rPr lang="en-CA" sz="4500" dirty="0" err="1" smtClean="0"/>
              <a:t>drous</a:t>
            </a:r>
            <a:r>
              <a:rPr lang="en-CA" sz="4500" dirty="0" smtClean="0"/>
              <a:t> thing that you bring to the ones who wait.</a:t>
            </a:r>
          </a:p>
          <a:p>
            <a:r>
              <a:rPr lang="en-CA" sz="4500" dirty="0" smtClean="0"/>
              <a:t>You fixed your sight on your ser-</a:t>
            </a:r>
            <a:r>
              <a:rPr lang="en-CA" sz="4500" dirty="0" err="1" smtClean="0"/>
              <a:t>vant’s</a:t>
            </a:r>
            <a:r>
              <a:rPr lang="en-CA" sz="4500" dirty="0" smtClean="0"/>
              <a:t> plight, and my weak-</a:t>
            </a:r>
            <a:r>
              <a:rPr lang="en-CA" sz="4500" dirty="0" err="1" smtClean="0"/>
              <a:t>ness</a:t>
            </a:r>
            <a:r>
              <a:rPr lang="en-CA" sz="4500" dirty="0" smtClean="0"/>
              <a:t> you did not spurn, so from east to west shall my name be blest.</a:t>
            </a:r>
          </a:p>
          <a:p>
            <a:r>
              <a:rPr lang="en-CA" sz="4500" dirty="0" smtClean="0"/>
              <a:t>Could the world be a-bout to turn?</a:t>
            </a:r>
            <a:endParaRPr lang="en-CA" sz="4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Refrain:</a:t>
            </a:r>
          </a:p>
          <a:p>
            <a:r>
              <a:rPr lang="en-CA" sz="4500" dirty="0" smtClean="0"/>
              <a:t>My heart shall sing of the day you bring.</a:t>
            </a:r>
          </a:p>
          <a:p>
            <a:r>
              <a:rPr lang="en-CA" sz="4500" dirty="0" smtClean="0"/>
              <a:t>Let the fires of your jus-</a:t>
            </a:r>
            <a:r>
              <a:rPr lang="en-CA" sz="4500" dirty="0" err="1" smtClean="0"/>
              <a:t>tice</a:t>
            </a:r>
            <a:r>
              <a:rPr lang="en-CA" sz="4500" dirty="0" smtClean="0"/>
              <a:t> burn.</a:t>
            </a:r>
          </a:p>
          <a:p>
            <a:r>
              <a:rPr lang="en-CA" sz="4500" dirty="0" smtClean="0"/>
              <a:t>Wipe a-way all tear, for the dawn draws near, </a:t>
            </a:r>
          </a:p>
          <a:p>
            <a:r>
              <a:rPr lang="en-CA" sz="4500" dirty="0" smtClean="0"/>
              <a:t>and the world is a-bout to turn!</a:t>
            </a:r>
            <a:endParaRPr lang="en-CA" sz="4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dirty="0" smtClean="0"/>
              <a:t>Though I am small, my God, my all, you work great things in me, and your </a:t>
            </a:r>
            <a:r>
              <a:rPr lang="en-CA" sz="4500" dirty="0" err="1" smtClean="0"/>
              <a:t>mer</a:t>
            </a:r>
            <a:r>
              <a:rPr lang="en-CA" sz="4500" dirty="0" smtClean="0"/>
              <a:t>-cy will last from the depths of the past to the end of the age to be.</a:t>
            </a:r>
          </a:p>
          <a:p>
            <a:r>
              <a:rPr lang="en-CA" sz="4500" dirty="0" smtClean="0"/>
              <a:t>Your </a:t>
            </a:r>
            <a:r>
              <a:rPr lang="en-CA" sz="4500" dirty="0" err="1" smtClean="0"/>
              <a:t>ver</a:t>
            </a:r>
            <a:r>
              <a:rPr lang="en-CA" sz="4500" dirty="0" smtClean="0"/>
              <a:t>-y name puts the proud to shame, and to those who would for you yearn, you will show your might, put the strong to flight, for the world is a-bout to turn.</a:t>
            </a:r>
            <a:endParaRPr lang="en-CA" sz="4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Refrain:</a:t>
            </a:r>
          </a:p>
          <a:p>
            <a:r>
              <a:rPr lang="en-CA" sz="4500" dirty="0" smtClean="0"/>
              <a:t>My heart shall sing of the day you bring.</a:t>
            </a:r>
          </a:p>
          <a:p>
            <a:r>
              <a:rPr lang="en-CA" sz="4500" dirty="0" smtClean="0"/>
              <a:t>Let the fires of your jus-</a:t>
            </a:r>
            <a:r>
              <a:rPr lang="en-CA" sz="4500" dirty="0" err="1" smtClean="0"/>
              <a:t>tice</a:t>
            </a:r>
            <a:r>
              <a:rPr lang="en-CA" sz="4500" dirty="0" smtClean="0"/>
              <a:t> burn.</a:t>
            </a:r>
          </a:p>
          <a:p>
            <a:r>
              <a:rPr lang="en-CA" sz="4500" dirty="0" smtClean="0"/>
              <a:t>Wipe a-way all tear, for the dawn draws near, </a:t>
            </a:r>
          </a:p>
          <a:p>
            <a:r>
              <a:rPr lang="en-CA" sz="4500" dirty="0" smtClean="0"/>
              <a:t>and the world is a-bout to turn!</a:t>
            </a:r>
            <a:endParaRPr lang="en-CA" sz="4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r>
              <a:rPr lang="en-CA" sz="4500" dirty="0" smtClean="0"/>
              <a:t>From the halls of the power to the for-tress tower, not a stone will be left on stone. </a:t>
            </a:r>
          </a:p>
          <a:p>
            <a:r>
              <a:rPr lang="en-CA" sz="4500" dirty="0" smtClean="0"/>
              <a:t>Let the king be-ware for your </a:t>
            </a:r>
          </a:p>
          <a:p>
            <a:r>
              <a:rPr lang="en-CA" sz="4500" dirty="0" smtClean="0"/>
              <a:t>Jus-</a:t>
            </a:r>
            <a:r>
              <a:rPr lang="en-CA" sz="4500" dirty="0" err="1" smtClean="0"/>
              <a:t>tice</a:t>
            </a:r>
            <a:r>
              <a:rPr lang="en-CA" sz="4500" dirty="0" smtClean="0"/>
              <a:t> tears </a:t>
            </a:r>
            <a:r>
              <a:rPr lang="en-CA" sz="4500" dirty="0" err="1" smtClean="0"/>
              <a:t>ev-’ry</a:t>
            </a:r>
            <a:r>
              <a:rPr lang="en-CA" sz="4500" dirty="0" smtClean="0"/>
              <a:t> </a:t>
            </a:r>
            <a:r>
              <a:rPr lang="en-CA" sz="4500" dirty="0" err="1" smtClean="0"/>
              <a:t>ty</a:t>
            </a:r>
            <a:r>
              <a:rPr lang="en-CA" sz="4500" dirty="0" smtClean="0"/>
              <a:t>-rant from his throne.</a:t>
            </a:r>
          </a:p>
          <a:p>
            <a:r>
              <a:rPr lang="en-CA" sz="4500" dirty="0" smtClean="0"/>
              <a:t>The </a:t>
            </a:r>
            <a:r>
              <a:rPr lang="en-CA" sz="4500" dirty="0" err="1" smtClean="0"/>
              <a:t>hun-gry</a:t>
            </a:r>
            <a:r>
              <a:rPr lang="en-CA" sz="4500" dirty="0" smtClean="0"/>
              <a:t> poor shall weep no more, for the food they can </a:t>
            </a:r>
            <a:r>
              <a:rPr lang="en-CA" sz="4500" dirty="0" err="1" smtClean="0"/>
              <a:t>nev-er</a:t>
            </a:r>
            <a:r>
              <a:rPr lang="en-CA" sz="4500" dirty="0" smtClean="0"/>
              <a:t> earn; there are </a:t>
            </a:r>
            <a:r>
              <a:rPr lang="en-CA" sz="4500" dirty="0" err="1" smtClean="0"/>
              <a:t>ta-bles</a:t>
            </a:r>
            <a:r>
              <a:rPr lang="en-CA" sz="4500" dirty="0" smtClean="0"/>
              <a:t> spread, </a:t>
            </a:r>
            <a:r>
              <a:rPr lang="en-CA" sz="4500" dirty="0" err="1" smtClean="0"/>
              <a:t>ev-’ry</a:t>
            </a:r>
            <a:r>
              <a:rPr lang="en-CA" sz="4500" dirty="0" smtClean="0"/>
              <a:t> mouth be fed, for the world is a-bout to turn.</a:t>
            </a:r>
            <a:endParaRPr lang="en-CA" sz="4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Refrain:</a:t>
            </a:r>
          </a:p>
          <a:p>
            <a:r>
              <a:rPr lang="en-CA" sz="4500" dirty="0" smtClean="0"/>
              <a:t>My heart shall sing of the day you bring.</a:t>
            </a:r>
          </a:p>
          <a:p>
            <a:r>
              <a:rPr lang="en-CA" sz="4500" dirty="0" smtClean="0"/>
              <a:t>Let the fires of your jus-</a:t>
            </a:r>
            <a:r>
              <a:rPr lang="en-CA" sz="4500" dirty="0" err="1" smtClean="0"/>
              <a:t>tice</a:t>
            </a:r>
            <a:r>
              <a:rPr lang="en-CA" sz="4500" dirty="0" smtClean="0"/>
              <a:t> burn.</a:t>
            </a:r>
          </a:p>
          <a:p>
            <a:r>
              <a:rPr lang="en-CA" sz="4500" dirty="0" smtClean="0"/>
              <a:t>Wipe a-way all tear, for the dawn draws near, </a:t>
            </a:r>
          </a:p>
          <a:p>
            <a:r>
              <a:rPr lang="en-CA" sz="4500" dirty="0" smtClean="0"/>
              <a:t>and the world is a-bout to turn!</a:t>
            </a:r>
            <a:endParaRPr lang="en-CA" sz="4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r>
              <a:rPr lang="en-CA" sz="4500" dirty="0" smtClean="0"/>
              <a:t>Though the </a:t>
            </a:r>
            <a:r>
              <a:rPr lang="en-CA" sz="4500" dirty="0" err="1" smtClean="0"/>
              <a:t>na-tions</a:t>
            </a:r>
            <a:r>
              <a:rPr lang="en-CA" sz="4500" dirty="0" smtClean="0"/>
              <a:t> rage from age to age, we re-</a:t>
            </a:r>
            <a:r>
              <a:rPr lang="en-CA" sz="4500" dirty="0" err="1" smtClean="0"/>
              <a:t>mem</a:t>
            </a:r>
            <a:r>
              <a:rPr lang="en-CA" sz="4500" dirty="0" smtClean="0"/>
              <a:t>-</a:t>
            </a:r>
            <a:r>
              <a:rPr lang="en-CA" sz="4500" dirty="0" err="1" smtClean="0"/>
              <a:t>ber</a:t>
            </a:r>
            <a:r>
              <a:rPr lang="en-CA" sz="4500" dirty="0" smtClean="0"/>
              <a:t> who holds us fast: God’s </a:t>
            </a:r>
            <a:r>
              <a:rPr lang="en-CA" sz="4500" dirty="0" err="1" smtClean="0"/>
              <a:t>mer</a:t>
            </a:r>
            <a:r>
              <a:rPr lang="en-CA" sz="4500" dirty="0" smtClean="0"/>
              <a:t>-cy mu de-</a:t>
            </a:r>
            <a:r>
              <a:rPr lang="en-CA" sz="4500" dirty="0" err="1" smtClean="0"/>
              <a:t>liv</a:t>
            </a:r>
            <a:r>
              <a:rPr lang="en-CA" sz="4500" dirty="0" smtClean="0"/>
              <a:t>-</a:t>
            </a:r>
            <a:r>
              <a:rPr lang="en-CA" sz="4500" dirty="0" err="1" smtClean="0"/>
              <a:t>er</a:t>
            </a:r>
            <a:r>
              <a:rPr lang="en-CA" sz="4500" dirty="0" smtClean="0"/>
              <a:t> us from the con-</a:t>
            </a:r>
            <a:r>
              <a:rPr lang="en-CA" sz="4500" dirty="0" err="1" smtClean="0"/>
              <a:t>quer</a:t>
            </a:r>
            <a:r>
              <a:rPr lang="en-CA" sz="4500" dirty="0" smtClean="0"/>
              <a:t>-or’s crush-</a:t>
            </a:r>
            <a:r>
              <a:rPr lang="en-CA" sz="4500" dirty="0" err="1" smtClean="0"/>
              <a:t>ing</a:t>
            </a:r>
            <a:r>
              <a:rPr lang="en-CA" sz="4500" dirty="0" smtClean="0"/>
              <a:t> grasp.</a:t>
            </a:r>
          </a:p>
          <a:p>
            <a:r>
              <a:rPr lang="en-CA" sz="4500" dirty="0" smtClean="0"/>
              <a:t>This </a:t>
            </a:r>
            <a:r>
              <a:rPr lang="en-CA" sz="4500" dirty="0" err="1" smtClean="0"/>
              <a:t>sav-ing</a:t>
            </a:r>
            <a:r>
              <a:rPr lang="en-CA" sz="4500" dirty="0" smtClean="0"/>
              <a:t> word that our fore-bears heard is the prom-</a:t>
            </a:r>
            <a:r>
              <a:rPr lang="en-CA" sz="4500" dirty="0" err="1" smtClean="0"/>
              <a:t>ise</a:t>
            </a:r>
            <a:r>
              <a:rPr lang="en-CA" sz="4500" dirty="0" smtClean="0"/>
              <a:t> which holds us bound, ‘til the spear and rod can be crushed by God,</a:t>
            </a:r>
          </a:p>
          <a:p>
            <a:r>
              <a:rPr lang="en-CA" sz="4500" dirty="0" smtClean="0"/>
              <a:t>Who is turn-</a:t>
            </a:r>
            <a:r>
              <a:rPr lang="en-CA" sz="4500" dirty="0" err="1" smtClean="0"/>
              <a:t>ing</a:t>
            </a:r>
            <a:r>
              <a:rPr lang="en-CA" sz="4500" dirty="0" smtClean="0"/>
              <a:t> the world a-round.</a:t>
            </a:r>
            <a:endParaRPr lang="en-CA" sz="4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Refrain:</a:t>
            </a:r>
          </a:p>
          <a:p>
            <a:r>
              <a:rPr lang="en-CA" sz="4500" dirty="0" smtClean="0"/>
              <a:t>My heart shall sing of the day you bring.</a:t>
            </a:r>
          </a:p>
          <a:p>
            <a:r>
              <a:rPr lang="en-CA" sz="4500" dirty="0" smtClean="0"/>
              <a:t>Let the fires of your jus-</a:t>
            </a:r>
            <a:r>
              <a:rPr lang="en-CA" sz="4500" dirty="0" err="1" smtClean="0"/>
              <a:t>tice</a:t>
            </a:r>
            <a:r>
              <a:rPr lang="en-CA" sz="4500" dirty="0" smtClean="0"/>
              <a:t> burn.</a:t>
            </a:r>
          </a:p>
          <a:p>
            <a:r>
              <a:rPr lang="en-CA" sz="4500" dirty="0" smtClean="0"/>
              <a:t>Wipe a-way all tear, for the dawn draws near, </a:t>
            </a:r>
          </a:p>
          <a:p>
            <a:r>
              <a:rPr lang="en-CA" sz="4500" dirty="0" smtClean="0"/>
              <a:t>and the world is a-bout to turn!~</a:t>
            </a:r>
            <a:endParaRPr lang="en-CA" sz="4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9938" name="Rectangle 2"/>
          <p:cNvSpPr>
            <a:spLocks noChangeArrowheads="1"/>
          </p:cNvSpPr>
          <p:nvPr/>
        </p:nvSpPr>
        <p:spPr bwMode="auto">
          <a:xfrm>
            <a:off x="0" y="-159306"/>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WORDS OF ASSURANCE:</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Hear these words from scripture: “Though you were like straying sheep, you have now returned to the shepherd and guardian of your lives.” Friends, know that in the presence of our Shepherd and Saviour Jesus the Christ, our sins are forgiven.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Thanks be to God! Amen.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maxresdefault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23528" y="0"/>
            <a:ext cx="8496944" cy="4739759"/>
          </a:xfrm>
          <a:prstGeom prst="rect">
            <a:avLst/>
          </a:prstGeom>
          <a:noFill/>
        </p:spPr>
        <p:txBody>
          <a:bodyPr wrap="square" rtlCol="0">
            <a:spAutoFit/>
          </a:bodyPr>
          <a:lstStyle/>
          <a:p>
            <a:pPr algn="ctr"/>
            <a:r>
              <a:rPr lang="en-CA" sz="6000" b="1" u="sng" dirty="0" smtClean="0">
                <a:solidFill>
                  <a:schemeClr val="bg1">
                    <a:lumMod val="95000"/>
                    <a:lumOff val="5000"/>
                  </a:schemeClr>
                </a:solidFill>
              </a:rPr>
              <a:t>MINISTRY OF MUSIC:</a:t>
            </a:r>
          </a:p>
          <a:p>
            <a:pPr algn="ctr"/>
            <a:r>
              <a:rPr lang="en-CA" sz="6000" b="1" dirty="0" smtClean="0">
                <a:solidFill>
                  <a:schemeClr val="bg1">
                    <a:lumMod val="95000"/>
                    <a:lumOff val="5000"/>
                  </a:schemeClr>
                </a:solidFill>
              </a:rPr>
              <a:t>“Amazing Grace”</a:t>
            </a:r>
          </a:p>
          <a:p>
            <a:pPr algn="ctr"/>
            <a:endParaRPr lang="en-CA" sz="2000" b="1" dirty="0" smtClean="0">
              <a:solidFill>
                <a:schemeClr val="bg1"/>
              </a:solidFill>
            </a:endParaRPr>
          </a:p>
          <a:p>
            <a:pPr algn="ctr"/>
            <a:r>
              <a:rPr lang="en-CA" sz="5400" b="1" dirty="0" smtClean="0">
                <a:solidFill>
                  <a:schemeClr val="bg1"/>
                </a:solidFill>
              </a:rPr>
              <a:t>Performed by:</a:t>
            </a:r>
          </a:p>
          <a:p>
            <a:pPr algn="ctr"/>
            <a:r>
              <a:rPr lang="en-CA" sz="5400" b="1" dirty="0" smtClean="0">
                <a:solidFill>
                  <a:schemeClr val="bg1"/>
                </a:solidFill>
              </a:rPr>
              <a:t>John &amp; Henry Black</a:t>
            </a:r>
          </a:p>
          <a:p>
            <a:pPr algn="ctr"/>
            <a:r>
              <a:rPr lang="en-CA" sz="5400" b="1" dirty="0" smtClean="0">
                <a:solidFill>
                  <a:schemeClr val="bg1"/>
                </a:solidFill>
              </a:rPr>
              <a:t>With Gail Squires</a:t>
            </a:r>
            <a:endParaRPr lang="en-CA" sz="5400" b="1"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amping-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187624" y="1772816"/>
            <a:ext cx="6696744" cy="1107996"/>
          </a:xfrm>
          <a:prstGeom prst="rect">
            <a:avLst/>
          </a:prstGeom>
          <a:noFill/>
        </p:spPr>
        <p:txBody>
          <a:bodyPr wrap="square" rtlCol="0">
            <a:spAutoFit/>
          </a:bodyPr>
          <a:lstStyle/>
          <a:p>
            <a:pPr algn="ctr"/>
            <a:r>
              <a:rPr lang="en-CA" sz="6600" b="1" dirty="0" smtClean="0">
                <a:solidFill>
                  <a:schemeClr val="tx1">
                    <a:lumMod val="85000"/>
                  </a:schemeClr>
                </a:solidFill>
              </a:rPr>
              <a:t>CHILDREN’S TIME</a:t>
            </a:r>
            <a:endParaRPr lang="en-CA" sz="6600" b="1" dirty="0">
              <a:solidFill>
                <a:schemeClr val="tx1">
                  <a:lumMod val="8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amp_fire_bg01.jpg"/>
          <p:cNvPicPr>
            <a:picLocks noChangeAspect="1"/>
          </p:cNvPicPr>
          <p:nvPr/>
        </p:nvPicPr>
        <p:blipFill>
          <a:blip r:embed="rId2" cstate="print"/>
          <a:stretch>
            <a:fillRect/>
          </a:stretch>
        </p:blipFill>
        <p:spPr>
          <a:xfrm>
            <a:off x="0" y="-1"/>
            <a:ext cx="9144000" cy="6858001"/>
          </a:xfrm>
          <a:prstGeom prst="rect">
            <a:avLst/>
          </a:prstGeom>
        </p:spPr>
      </p:pic>
      <p:sp>
        <p:nvSpPr>
          <p:cNvPr id="5" name="TextBox 4"/>
          <p:cNvSpPr txBox="1"/>
          <p:nvPr/>
        </p:nvSpPr>
        <p:spPr>
          <a:xfrm>
            <a:off x="0" y="404664"/>
            <a:ext cx="9144000" cy="784830"/>
          </a:xfrm>
          <a:prstGeom prst="rect">
            <a:avLst/>
          </a:prstGeom>
          <a:noFill/>
        </p:spPr>
        <p:txBody>
          <a:bodyPr wrap="square" rtlCol="0">
            <a:spAutoFit/>
          </a:bodyPr>
          <a:lstStyle/>
          <a:p>
            <a:pPr algn="ctr"/>
            <a:r>
              <a:rPr lang="en-CA" sz="4500" dirty="0" smtClean="0"/>
              <a:t>WELCOME &amp; ANNOUNCEMENTS</a:t>
            </a:r>
            <a:endParaRPr lang="en-CA" sz="4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still.jpg"/>
          <p:cNvPicPr>
            <a:picLocks noChangeAspect="1"/>
          </p:cNvPicPr>
          <p:nvPr/>
        </p:nvPicPr>
        <p:blipFill>
          <a:blip r:embed="rId2" cstate="print"/>
          <a:stretch>
            <a:fillRect/>
          </a:stretch>
        </p:blipFill>
        <p:spPr>
          <a:xfrm>
            <a:off x="2980" y="0"/>
            <a:ext cx="9138039" cy="6858000"/>
          </a:xfrm>
          <a:prstGeom prst="rect">
            <a:avLst/>
          </a:prstGeom>
        </p:spPr>
      </p:pic>
      <p:sp>
        <p:nvSpPr>
          <p:cNvPr id="6" name="TextBox 5"/>
          <p:cNvSpPr txBox="1"/>
          <p:nvPr/>
        </p:nvSpPr>
        <p:spPr>
          <a:xfrm>
            <a:off x="0" y="0"/>
            <a:ext cx="9144000" cy="3831818"/>
          </a:xfrm>
          <a:prstGeom prst="rect">
            <a:avLst/>
          </a:prstGeom>
          <a:noFill/>
        </p:spPr>
        <p:txBody>
          <a:bodyPr wrap="square" rtlCol="0">
            <a:spAutoFit/>
          </a:bodyPr>
          <a:lstStyle/>
          <a:p>
            <a:pPr algn="ctr"/>
            <a:endParaRPr lang="en-CA" sz="4500" b="1" dirty="0" smtClean="0">
              <a:solidFill>
                <a:schemeClr val="bg1"/>
              </a:solidFill>
            </a:endParaRPr>
          </a:p>
          <a:p>
            <a:pPr algn="ctr"/>
            <a:endParaRPr lang="en-CA" sz="4500" b="1" dirty="0" smtClean="0">
              <a:solidFill>
                <a:schemeClr val="bg1"/>
              </a:solidFill>
            </a:endParaRPr>
          </a:p>
          <a:p>
            <a:pPr algn="ctr"/>
            <a:r>
              <a:rPr lang="en-CA" sz="5400" b="1" dirty="0" smtClean="0">
                <a:solidFill>
                  <a:schemeClr val="bg1"/>
                </a:solidFill>
              </a:rPr>
              <a:t>HYMN MV #92</a:t>
            </a:r>
          </a:p>
          <a:p>
            <a:pPr algn="ctr"/>
            <a:r>
              <a:rPr lang="en-CA" sz="5400" b="1" dirty="0" smtClean="0">
                <a:solidFill>
                  <a:schemeClr val="bg1"/>
                </a:solidFill>
              </a:rPr>
              <a:t>“Like a Rock”</a:t>
            </a:r>
          </a:p>
          <a:p>
            <a:pPr algn="ctr"/>
            <a:endParaRPr lang="en-CA" sz="4500" b="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CA" sz="4500" dirty="0" smtClean="0"/>
              <a:t>Like a rock, like a rock, God is under our feet. </a:t>
            </a:r>
          </a:p>
          <a:p>
            <a:r>
              <a:rPr lang="en-CA" sz="4500" dirty="0" smtClean="0"/>
              <a:t>Like the starry night sky God is over our head.</a:t>
            </a:r>
          </a:p>
          <a:p>
            <a:r>
              <a:rPr lang="en-CA" sz="4500" dirty="0" smtClean="0"/>
              <a:t>Like the sun on the horizon God is ever before.</a:t>
            </a:r>
          </a:p>
          <a:p>
            <a:r>
              <a:rPr lang="en-CA" sz="4500" dirty="0" smtClean="0"/>
              <a:t>Like the river runs to ocean, our home is in God ever more.~</a:t>
            </a:r>
          </a:p>
          <a:p>
            <a:endParaRPr lang="en-C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River-PowerPoint-Template-Download-336x280.pn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sunbeam_meadow.jpg"/>
          <p:cNvPicPr>
            <a:picLocks noChangeAspect="1"/>
          </p:cNvPicPr>
          <p:nvPr/>
        </p:nvPicPr>
        <p:blipFill>
          <a:blip r:embed="rId3" cstate="print"/>
          <a:stretch>
            <a:fillRect/>
          </a:stretch>
        </p:blipFill>
        <p:spPr>
          <a:xfrm>
            <a:off x="1116" y="0"/>
            <a:ext cx="9141768" cy="6858000"/>
          </a:xfrm>
          <a:prstGeom prst="rect">
            <a:avLst/>
          </a:prstGeom>
        </p:spPr>
      </p:pic>
      <p:sp>
        <p:nvSpPr>
          <p:cNvPr id="7" name="TextBox 6"/>
          <p:cNvSpPr txBox="1"/>
          <p:nvPr/>
        </p:nvSpPr>
        <p:spPr>
          <a:xfrm>
            <a:off x="0" y="260648"/>
            <a:ext cx="9144000" cy="5909310"/>
          </a:xfrm>
          <a:prstGeom prst="rect">
            <a:avLst/>
          </a:prstGeom>
          <a:noFill/>
        </p:spPr>
        <p:txBody>
          <a:bodyPr wrap="square" rtlCol="0">
            <a:spAutoFit/>
          </a:bodyPr>
          <a:lstStyle/>
          <a:p>
            <a:pPr algn="ctr"/>
            <a:r>
              <a:rPr lang="en-CA" sz="5400" b="1" u="sng" dirty="0" smtClean="0"/>
              <a:t>SCRIPTURE:</a:t>
            </a:r>
          </a:p>
          <a:p>
            <a:pPr algn="ctr"/>
            <a:r>
              <a:rPr lang="en-CA" sz="5400" b="1" dirty="0" smtClean="0"/>
              <a:t>Acts 2:42-47</a:t>
            </a:r>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r>
              <a:rPr lang="en-CA" sz="5400" b="1" dirty="0" smtClean="0"/>
              <a:t>Joanne </a:t>
            </a:r>
            <a:r>
              <a:rPr lang="en-CA" sz="5400" b="1" dirty="0" err="1" smtClean="0"/>
              <a:t>Miron</a:t>
            </a:r>
            <a:endParaRPr lang="en-CA" sz="5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They </a:t>
            </a:r>
            <a:r>
              <a:rPr lang="en-CA" sz="4500" dirty="0" smtClean="0"/>
              <a:t>devoted themselves to the apostles’ teaching and fellowship, to the breaking of bread and the prayers.</a:t>
            </a:r>
          </a:p>
          <a:p>
            <a:r>
              <a:rPr lang="en-CA" sz="4500" u="sng" dirty="0" smtClean="0"/>
              <a:t>Life among the Believers</a:t>
            </a:r>
          </a:p>
          <a:p>
            <a:r>
              <a:rPr lang="en-CA" sz="4500" dirty="0" smtClean="0"/>
              <a:t>Awe </a:t>
            </a:r>
            <a:r>
              <a:rPr lang="en-CA" sz="4500" dirty="0" smtClean="0"/>
              <a:t>came upon everyone, because many wonders and signs were being done by the apostles. </a:t>
            </a:r>
            <a:r>
              <a:rPr lang="en-CA" sz="4500" dirty="0" smtClean="0"/>
              <a:t>All </a:t>
            </a:r>
            <a:r>
              <a:rPr lang="en-CA" sz="4500" dirty="0" smtClean="0"/>
              <a:t>who believed were together and had all things in common; </a:t>
            </a:r>
            <a:r>
              <a:rPr lang="en-CA" sz="4500" b="1" baseline="30000" dirty="0" smtClean="0"/>
              <a:t> </a:t>
            </a:r>
            <a:r>
              <a:rPr lang="en-CA" sz="4500" dirty="0" smtClean="0"/>
              <a:t>they would sell their possessions and goods and </a:t>
            </a:r>
            <a:r>
              <a:rPr lang="en-CA" sz="4500" dirty="0" smtClean="0"/>
              <a:t>distribute</a:t>
            </a:r>
            <a:endParaRPr lang="en-CA" sz="45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the </a:t>
            </a:r>
            <a:r>
              <a:rPr lang="en-CA" sz="4500" dirty="0" smtClean="0"/>
              <a:t>proceeds</a:t>
            </a:r>
            <a:r>
              <a:rPr lang="en-CA" sz="4500" dirty="0" smtClean="0"/>
              <a:t> to all, as any had need. </a:t>
            </a:r>
            <a:r>
              <a:rPr lang="en-CA" sz="4500" b="1" baseline="30000" dirty="0" smtClean="0"/>
              <a:t> </a:t>
            </a:r>
            <a:r>
              <a:rPr lang="en-CA" sz="4500" dirty="0" smtClean="0"/>
              <a:t>Day by day, as they spent much time together in the temple, they broke bread at </a:t>
            </a:r>
            <a:r>
              <a:rPr lang="en-CA" sz="4500" dirty="0" smtClean="0"/>
              <a:t>home</a:t>
            </a:r>
            <a:r>
              <a:rPr lang="en-CA" sz="4500" baseline="30000" dirty="0" smtClean="0"/>
              <a:t> </a:t>
            </a:r>
            <a:r>
              <a:rPr lang="en-CA" sz="4500" dirty="0" smtClean="0"/>
              <a:t>and </a:t>
            </a:r>
            <a:r>
              <a:rPr lang="en-CA" sz="4500" dirty="0" smtClean="0"/>
              <a:t>ate their food with glad </a:t>
            </a:r>
            <a:r>
              <a:rPr lang="en-CA" sz="4500" dirty="0" smtClean="0"/>
              <a:t>and generous</a:t>
            </a:r>
            <a:r>
              <a:rPr lang="en-CA" sz="4500" dirty="0" smtClean="0"/>
              <a:t> hearts</a:t>
            </a:r>
            <a:r>
              <a:rPr lang="en-CA" sz="4500" dirty="0" smtClean="0"/>
              <a:t>,</a:t>
            </a:r>
            <a:r>
              <a:rPr lang="en-CA" sz="4500" b="1" baseline="30000" dirty="0" smtClean="0"/>
              <a:t> </a:t>
            </a:r>
            <a:r>
              <a:rPr lang="en-CA" sz="4500" dirty="0" smtClean="0"/>
              <a:t>praising God and having the goodwill of all the people. And day by day the Lord added to their number those who were being saved.</a:t>
            </a:r>
            <a:endParaRPr lang="en-CA" sz="4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River-PowerPoint-Template-Download-336x280.pn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sunbeam_meadow.jpg"/>
          <p:cNvPicPr>
            <a:picLocks noChangeAspect="1"/>
          </p:cNvPicPr>
          <p:nvPr/>
        </p:nvPicPr>
        <p:blipFill>
          <a:blip r:embed="rId3" cstate="print"/>
          <a:stretch>
            <a:fillRect/>
          </a:stretch>
        </p:blipFill>
        <p:spPr>
          <a:xfrm>
            <a:off x="1116" y="0"/>
            <a:ext cx="9141768" cy="6858000"/>
          </a:xfrm>
          <a:prstGeom prst="rect">
            <a:avLst/>
          </a:prstGeom>
        </p:spPr>
      </p:pic>
      <p:sp>
        <p:nvSpPr>
          <p:cNvPr id="7" name="TextBox 6"/>
          <p:cNvSpPr txBox="1"/>
          <p:nvPr/>
        </p:nvSpPr>
        <p:spPr>
          <a:xfrm>
            <a:off x="0" y="260648"/>
            <a:ext cx="9144000" cy="5909310"/>
          </a:xfrm>
          <a:prstGeom prst="rect">
            <a:avLst/>
          </a:prstGeom>
          <a:noFill/>
        </p:spPr>
        <p:txBody>
          <a:bodyPr wrap="square" rtlCol="0">
            <a:spAutoFit/>
          </a:bodyPr>
          <a:lstStyle/>
          <a:p>
            <a:pPr algn="ctr"/>
            <a:r>
              <a:rPr lang="en-CA" sz="5400" b="1" u="sng" dirty="0" smtClean="0"/>
              <a:t>SCRIPTURE:</a:t>
            </a:r>
          </a:p>
          <a:p>
            <a:pPr algn="ctr"/>
            <a:r>
              <a:rPr lang="en-CA" sz="5400" b="1" dirty="0" smtClean="0"/>
              <a:t>John 10:1-10</a:t>
            </a:r>
          </a:p>
          <a:p>
            <a:pPr algn="ctr"/>
            <a:endParaRPr lang="en-CA" sz="5400" b="1" dirty="0" smtClean="0"/>
          </a:p>
          <a:p>
            <a:pPr algn="ctr"/>
            <a:endParaRPr lang="en-CA" sz="5400" b="1" dirty="0" smtClean="0"/>
          </a:p>
          <a:p>
            <a:pPr algn="ctr"/>
            <a:endParaRPr lang="en-CA" sz="5400" b="1" dirty="0" smtClean="0"/>
          </a:p>
          <a:p>
            <a:pPr algn="ctr"/>
            <a:endParaRPr lang="en-CA" sz="5400" b="1" dirty="0" smtClean="0"/>
          </a:p>
          <a:p>
            <a:pPr algn="ctr"/>
            <a:r>
              <a:rPr lang="en-CA" sz="5400" b="1" dirty="0" smtClean="0"/>
              <a:t>Joanne </a:t>
            </a:r>
            <a:r>
              <a:rPr lang="en-CA" sz="5400" b="1" dirty="0" err="1" smtClean="0"/>
              <a:t>Miron</a:t>
            </a:r>
            <a:endParaRPr lang="en-CA" sz="5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u="sng" dirty="0" smtClean="0"/>
              <a:t>Jesus the Good Shepherd</a:t>
            </a:r>
          </a:p>
          <a:p>
            <a:r>
              <a:rPr lang="en-CA" sz="4500" dirty="0" smtClean="0"/>
              <a:t>“Very </a:t>
            </a:r>
            <a:r>
              <a:rPr lang="en-CA" sz="4500" dirty="0" smtClean="0"/>
              <a:t>truly, I tell you, anyone who does not enter the sheepfold by the gate but climbs in by another way is a thief and a bandit. </a:t>
            </a:r>
            <a:r>
              <a:rPr lang="en-CA" sz="4500" dirty="0" smtClean="0"/>
              <a:t>The </a:t>
            </a:r>
            <a:r>
              <a:rPr lang="en-CA" sz="4500" dirty="0" smtClean="0"/>
              <a:t>one who enters by the gate is the shepherd of the sheep. </a:t>
            </a:r>
            <a:r>
              <a:rPr lang="en-CA" sz="4500" b="1" baseline="30000" dirty="0" smtClean="0"/>
              <a:t> </a:t>
            </a:r>
            <a:r>
              <a:rPr lang="en-CA" sz="4500" dirty="0" smtClean="0"/>
              <a:t>The gatekeeper opens the gate for him, and the sheep hear his voice. He calls his own sheep by name and leads them out. </a:t>
            </a:r>
            <a:r>
              <a:rPr lang="en-CA" sz="4500" b="1" baseline="30000" dirty="0" smtClean="0"/>
              <a:t> </a:t>
            </a:r>
            <a:r>
              <a:rPr lang="en-CA" sz="4500" dirty="0" smtClean="0"/>
              <a:t>When he </a:t>
            </a:r>
            <a:r>
              <a:rPr lang="en-CA" sz="4500" dirty="0" smtClean="0"/>
              <a:t>has</a:t>
            </a:r>
            <a:endParaRPr lang="en-CA" sz="4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brought out all his own, he goes ahead of them, and the sheep follow him because they know his voice. </a:t>
            </a:r>
            <a:r>
              <a:rPr lang="en-CA" sz="4500" b="1" baseline="30000" dirty="0" smtClean="0"/>
              <a:t> </a:t>
            </a:r>
            <a:r>
              <a:rPr lang="en-CA" sz="4500" dirty="0" smtClean="0"/>
              <a:t>They will not follow a stranger, but they will run from him because they do not know the voice of strangers.” </a:t>
            </a:r>
            <a:r>
              <a:rPr lang="en-CA" sz="4500" b="1" baseline="30000" dirty="0" smtClean="0"/>
              <a:t> </a:t>
            </a:r>
            <a:r>
              <a:rPr lang="en-CA" sz="4500" dirty="0" smtClean="0"/>
              <a:t>Jesus used this figure of speech with them, but they did not understand what he was saying to them</a:t>
            </a:r>
            <a:r>
              <a:rPr lang="en-CA" sz="4500" dirty="0" smtClean="0"/>
              <a:t>.</a:t>
            </a:r>
            <a:endParaRPr lang="en-CA" sz="45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So </a:t>
            </a:r>
            <a:r>
              <a:rPr lang="en-CA" sz="4500" dirty="0" smtClean="0"/>
              <a:t>again Jesus said to them, “Very truly, I tell you, I am the gate for the sheep. </a:t>
            </a:r>
            <a:r>
              <a:rPr lang="en-CA" sz="4500" b="1" baseline="30000" dirty="0" smtClean="0"/>
              <a:t> </a:t>
            </a:r>
            <a:r>
              <a:rPr lang="en-CA" sz="4500" dirty="0" smtClean="0"/>
              <a:t>All who came before me are thieves and bandits; but the sheep did not listen to them. </a:t>
            </a:r>
            <a:r>
              <a:rPr lang="en-CA" sz="4500" b="1" baseline="30000" dirty="0" smtClean="0"/>
              <a:t> </a:t>
            </a:r>
            <a:r>
              <a:rPr lang="en-CA" sz="4500" dirty="0" smtClean="0"/>
              <a:t>I am the gate. Whoever enters by me will be saved, and will come in and go out and find pasture. </a:t>
            </a:r>
            <a:r>
              <a:rPr lang="en-CA" sz="4500" b="1" baseline="30000" dirty="0" smtClean="0"/>
              <a:t> </a:t>
            </a:r>
            <a:r>
              <a:rPr lang="en-CA" sz="4500" dirty="0" smtClean="0"/>
              <a:t>The thief comes only to steal and kill and destroy. I came that they may have life, and have it abundantly.</a:t>
            </a:r>
            <a:endParaRPr lang="en-CA" sz="4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340768"/>
            <a:ext cx="9144000" cy="4247317"/>
          </a:xfrm>
          <a:prstGeom prst="rect">
            <a:avLst/>
          </a:prstGeom>
        </p:spPr>
        <p:txBody>
          <a:bodyPr wrap="square">
            <a:spAutoFit/>
          </a:bodyPr>
          <a:lstStyle/>
          <a:p>
            <a:pPr algn="ctr"/>
            <a:r>
              <a:rPr lang="en-CA" sz="4500" dirty="0" smtClean="0">
                <a:latin typeface="Arial" pitchFamily="34" charset="0"/>
                <a:cs typeface="Arial" pitchFamily="34" charset="0"/>
              </a:rPr>
              <a:t>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O blessed thought!</a:t>
            </a:r>
          </a:p>
          <a:p>
            <a:pPr algn="ctr"/>
            <a:r>
              <a:rPr lang="en-CA" sz="4500" dirty="0" smtClean="0">
                <a:latin typeface="Arial" pitchFamily="34" charset="0"/>
                <a:cs typeface="Arial" pitchFamily="34" charset="0"/>
              </a:rPr>
              <a:t>O words with heavenly comfort fraught!</a:t>
            </a:r>
          </a:p>
          <a:p>
            <a:pPr algn="ctr"/>
            <a:r>
              <a:rPr lang="en-CA" sz="4500" dirty="0" err="1" smtClean="0">
                <a:latin typeface="Arial" pitchFamily="34" charset="0"/>
                <a:cs typeface="Arial" pitchFamily="34" charset="0"/>
              </a:rPr>
              <a:t>Whate'er</a:t>
            </a:r>
            <a:r>
              <a:rPr lang="en-CA" sz="4500" dirty="0" smtClean="0">
                <a:latin typeface="Arial" pitchFamily="34" charset="0"/>
                <a:cs typeface="Arial" pitchFamily="34" charset="0"/>
              </a:rPr>
              <a:t> I do, </a:t>
            </a:r>
            <a:r>
              <a:rPr lang="en-CA" sz="4500" dirty="0" err="1" smtClean="0">
                <a:latin typeface="Arial" pitchFamily="34" charset="0"/>
                <a:cs typeface="Arial" pitchFamily="34" charset="0"/>
              </a:rPr>
              <a:t>where'er</a:t>
            </a:r>
            <a:r>
              <a:rPr lang="en-CA" sz="4500" dirty="0" smtClean="0">
                <a:latin typeface="Arial" pitchFamily="34" charset="0"/>
                <a:cs typeface="Arial" pitchFamily="34" charset="0"/>
              </a:rPr>
              <a:t> I be,</a:t>
            </a:r>
          </a:p>
          <a:p>
            <a:pPr algn="ctr"/>
            <a:r>
              <a:rPr lang="en-CA" sz="4500" dirty="0" smtClean="0">
                <a:latin typeface="Arial" pitchFamily="34" charset="0"/>
                <a:cs typeface="Arial" pitchFamily="34" charset="0"/>
              </a:rPr>
              <a:t>still 'tis God's hand that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endParaRPr lang="en-CA" sz="45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836712"/>
            <a:ext cx="9144000" cy="4247317"/>
          </a:xfrm>
          <a:prstGeom prst="rect">
            <a:avLst/>
          </a:prstGeom>
        </p:spPr>
        <p:txBody>
          <a:bodyPr wrap="square">
            <a:spAutoFit/>
          </a:bodyPr>
          <a:lstStyle/>
          <a:p>
            <a:pPr algn="ctr"/>
            <a:r>
              <a:rPr lang="en-CA" sz="4500" u="sng" dirty="0" smtClean="0">
                <a:latin typeface="Arial" pitchFamily="34" charset="0"/>
                <a:cs typeface="Arial" pitchFamily="34" charset="0"/>
              </a:rPr>
              <a:t>Refrain:</a:t>
            </a:r>
          </a:p>
          <a:p>
            <a:pPr algn="ctr"/>
            <a:endParaRPr lang="en-CA" sz="4500" dirty="0" smtClean="0">
              <a:latin typeface="Arial" pitchFamily="34" charset="0"/>
              <a:cs typeface="Arial" pitchFamily="34" charset="0"/>
            </a:endParaRPr>
          </a:p>
          <a:p>
            <a:pPr algn="ctr"/>
            <a:r>
              <a:rPr lang="en-CA" sz="4500" dirty="0" smtClean="0">
                <a:latin typeface="Arial" pitchFamily="34" charset="0"/>
                <a:cs typeface="Arial" pitchFamily="34" charset="0"/>
              </a:rPr>
              <a:t>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By his own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His faithful follower I would be,</a:t>
            </a:r>
          </a:p>
          <a:p>
            <a:pPr algn="ctr"/>
            <a:r>
              <a:rPr lang="en-CA" sz="4500" dirty="0" smtClean="0">
                <a:latin typeface="Arial" pitchFamily="34" charset="0"/>
                <a:cs typeface="Arial" pitchFamily="34" charset="0"/>
              </a:rPr>
              <a:t>for by his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endParaRPr lang="en-CA" sz="45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268760"/>
            <a:ext cx="9144000" cy="4247317"/>
          </a:xfrm>
          <a:prstGeom prst="rect">
            <a:avLst/>
          </a:prstGeom>
        </p:spPr>
        <p:txBody>
          <a:bodyPr wrap="square">
            <a:spAutoFit/>
          </a:bodyPr>
          <a:lstStyle/>
          <a:p>
            <a:pPr algn="ctr"/>
            <a:r>
              <a:rPr lang="en-CA" sz="4500" dirty="0" smtClean="0">
                <a:latin typeface="Arial" pitchFamily="34" charset="0"/>
                <a:cs typeface="Arial" pitchFamily="34" charset="0"/>
              </a:rPr>
              <a:t>Sometimes 'mid scenes of deepest gloom,</a:t>
            </a:r>
          </a:p>
          <a:p>
            <a:pPr algn="ctr"/>
            <a:r>
              <a:rPr lang="en-CA" sz="4500" dirty="0" smtClean="0">
                <a:latin typeface="Arial" pitchFamily="34" charset="0"/>
                <a:cs typeface="Arial" pitchFamily="34" charset="0"/>
              </a:rPr>
              <a:t>sometimes where Eden's bowers bloom,</a:t>
            </a:r>
          </a:p>
          <a:p>
            <a:pPr algn="ctr"/>
            <a:r>
              <a:rPr lang="en-CA" sz="4500" dirty="0" smtClean="0">
                <a:latin typeface="Arial" pitchFamily="34" charset="0"/>
                <a:cs typeface="Arial" pitchFamily="34" charset="0"/>
              </a:rPr>
              <a:t>by waters calm, o'er troubled sea,</a:t>
            </a:r>
          </a:p>
          <a:p>
            <a:pPr algn="ctr"/>
            <a:r>
              <a:rPr lang="en-CA" sz="4500" dirty="0" smtClean="0">
                <a:latin typeface="Arial" pitchFamily="34" charset="0"/>
                <a:cs typeface="Arial" pitchFamily="34" charset="0"/>
              </a:rPr>
              <a:t>still 'tis his hand that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a:t>
            </a:r>
            <a:endParaRPr lang="en-CA" sz="4500"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836712"/>
            <a:ext cx="9144000" cy="4247317"/>
          </a:xfrm>
          <a:prstGeom prst="rect">
            <a:avLst/>
          </a:prstGeom>
        </p:spPr>
        <p:txBody>
          <a:bodyPr wrap="square">
            <a:spAutoFit/>
          </a:bodyPr>
          <a:lstStyle/>
          <a:p>
            <a:pPr algn="ctr"/>
            <a:r>
              <a:rPr lang="en-CA" sz="4500" u="sng" dirty="0" smtClean="0">
                <a:latin typeface="Arial" pitchFamily="34" charset="0"/>
                <a:cs typeface="Arial" pitchFamily="34" charset="0"/>
              </a:rPr>
              <a:t>Refrain:</a:t>
            </a:r>
          </a:p>
          <a:p>
            <a:pPr algn="ctr"/>
            <a:endParaRPr lang="en-CA" sz="4500" dirty="0" smtClean="0">
              <a:latin typeface="Arial" pitchFamily="34" charset="0"/>
              <a:cs typeface="Arial" pitchFamily="34" charset="0"/>
            </a:endParaRPr>
          </a:p>
          <a:p>
            <a:pPr algn="ctr"/>
            <a:r>
              <a:rPr lang="en-CA" sz="4500" dirty="0" smtClean="0">
                <a:latin typeface="Arial" pitchFamily="34" charset="0"/>
                <a:cs typeface="Arial" pitchFamily="34" charset="0"/>
              </a:rPr>
              <a:t>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By his own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His faithful follower I would be,</a:t>
            </a:r>
          </a:p>
          <a:p>
            <a:pPr algn="ctr"/>
            <a:r>
              <a:rPr lang="en-CA" sz="4500" dirty="0" smtClean="0">
                <a:latin typeface="Arial" pitchFamily="34" charset="0"/>
                <a:cs typeface="Arial" pitchFamily="34" charset="0"/>
              </a:rPr>
              <a:t>for by his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endParaRPr lang="en-CA" sz="4500"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628800"/>
            <a:ext cx="9144000" cy="3554819"/>
          </a:xfrm>
          <a:prstGeom prst="rect">
            <a:avLst/>
          </a:prstGeom>
        </p:spPr>
        <p:txBody>
          <a:bodyPr wrap="square">
            <a:spAutoFit/>
          </a:bodyPr>
          <a:lstStyle/>
          <a:p>
            <a:pPr algn="ctr"/>
            <a:r>
              <a:rPr lang="en-CA" sz="4500" dirty="0" smtClean="0">
                <a:latin typeface="Arial" pitchFamily="34" charset="0"/>
                <a:cs typeface="Arial" pitchFamily="34" charset="0"/>
              </a:rPr>
              <a:t>Lord, I would clasp thy hand in mine,</a:t>
            </a:r>
          </a:p>
          <a:p>
            <a:pPr algn="ctr"/>
            <a:r>
              <a:rPr lang="en-CA" sz="4500" dirty="0" smtClean="0">
                <a:latin typeface="Arial" pitchFamily="34" charset="0"/>
                <a:cs typeface="Arial" pitchFamily="34" charset="0"/>
              </a:rPr>
              <a:t>nor ever murmur nor repine,</a:t>
            </a:r>
          </a:p>
          <a:p>
            <a:pPr algn="ctr"/>
            <a:r>
              <a:rPr lang="en-CA" sz="4500" dirty="0" smtClean="0">
                <a:latin typeface="Arial" pitchFamily="34" charset="0"/>
                <a:cs typeface="Arial" pitchFamily="34" charset="0"/>
              </a:rPr>
              <a:t>content, whatever lot I see,</a:t>
            </a:r>
          </a:p>
          <a:p>
            <a:pPr algn="ctr"/>
            <a:r>
              <a:rPr lang="en-CA" sz="4500" dirty="0" smtClean="0">
                <a:latin typeface="Arial" pitchFamily="34" charset="0"/>
                <a:cs typeface="Arial" pitchFamily="34" charset="0"/>
              </a:rPr>
              <a:t>since 'tis my God that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endParaRPr lang="en-CA" sz="4500"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268760"/>
            <a:ext cx="9144000" cy="4247317"/>
          </a:xfrm>
          <a:prstGeom prst="rect">
            <a:avLst/>
          </a:prstGeom>
        </p:spPr>
        <p:txBody>
          <a:bodyPr wrap="square">
            <a:spAutoFit/>
          </a:bodyPr>
          <a:lstStyle/>
          <a:p>
            <a:pPr algn="ctr"/>
            <a:r>
              <a:rPr lang="en-CA" sz="4500" u="sng" dirty="0" smtClean="0">
                <a:latin typeface="Arial" pitchFamily="34" charset="0"/>
                <a:cs typeface="Arial" pitchFamily="34" charset="0"/>
              </a:rPr>
              <a:t>Refrain:</a:t>
            </a:r>
          </a:p>
          <a:p>
            <a:pPr algn="ctr"/>
            <a:endParaRPr lang="en-CA" sz="4500" dirty="0" smtClean="0">
              <a:latin typeface="Arial" pitchFamily="34" charset="0"/>
              <a:cs typeface="Arial" pitchFamily="34" charset="0"/>
            </a:endParaRPr>
          </a:p>
          <a:p>
            <a:pPr algn="ctr"/>
            <a:r>
              <a:rPr lang="en-CA" sz="4500" dirty="0" smtClean="0">
                <a:latin typeface="Arial" pitchFamily="34" charset="0"/>
                <a:cs typeface="Arial" pitchFamily="34" charset="0"/>
              </a:rPr>
              <a:t>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By his own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His faithful follower I would be,</a:t>
            </a:r>
          </a:p>
          <a:p>
            <a:pPr algn="ctr"/>
            <a:r>
              <a:rPr lang="en-CA" sz="4500" dirty="0" smtClean="0">
                <a:latin typeface="Arial" pitchFamily="34" charset="0"/>
                <a:cs typeface="Arial" pitchFamily="34" charset="0"/>
              </a:rPr>
              <a:t>for by his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endParaRPr lang="en-CA" sz="45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548680"/>
            <a:ext cx="9144000" cy="5632311"/>
          </a:xfrm>
          <a:prstGeom prst="rect">
            <a:avLst/>
          </a:prstGeom>
        </p:spPr>
        <p:txBody>
          <a:bodyPr wrap="square">
            <a:spAutoFit/>
          </a:bodyPr>
          <a:lstStyle/>
          <a:p>
            <a:pPr algn="ctr"/>
            <a:r>
              <a:rPr lang="en-CA" sz="4500" dirty="0" smtClean="0">
                <a:latin typeface="Arial" pitchFamily="34" charset="0"/>
                <a:cs typeface="Arial" pitchFamily="34" charset="0"/>
              </a:rPr>
              <a:t>And when my task on earth is done,</a:t>
            </a:r>
          </a:p>
          <a:p>
            <a:pPr algn="ctr"/>
            <a:r>
              <a:rPr lang="en-CA" sz="4500" dirty="0" smtClean="0">
                <a:latin typeface="Arial" pitchFamily="34" charset="0"/>
                <a:cs typeface="Arial" pitchFamily="34" charset="0"/>
              </a:rPr>
              <a:t>when by thy grace the victory's won,</a:t>
            </a:r>
          </a:p>
          <a:p>
            <a:pPr algn="ctr"/>
            <a:r>
              <a:rPr lang="en-CA" sz="4500" dirty="0" smtClean="0">
                <a:latin typeface="Arial" pitchFamily="34" charset="0"/>
                <a:cs typeface="Arial" pitchFamily="34" charset="0"/>
              </a:rPr>
              <a:t>even death's cold wave I will not flee,</a:t>
            </a:r>
          </a:p>
          <a:p>
            <a:pPr algn="ctr"/>
            <a:r>
              <a:rPr lang="en-CA" sz="4500" dirty="0" smtClean="0">
                <a:latin typeface="Arial" pitchFamily="34" charset="0"/>
                <a:cs typeface="Arial" pitchFamily="34" charset="0"/>
              </a:rPr>
              <a:t>since God through Jordan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a:t>
            </a:r>
            <a:endParaRPr lang="en-CA" sz="4500"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836712"/>
            <a:ext cx="9144000" cy="4247317"/>
          </a:xfrm>
          <a:prstGeom prst="rect">
            <a:avLst/>
          </a:prstGeom>
        </p:spPr>
        <p:txBody>
          <a:bodyPr wrap="square">
            <a:spAutoFit/>
          </a:bodyPr>
          <a:lstStyle/>
          <a:p>
            <a:pPr algn="ctr"/>
            <a:r>
              <a:rPr lang="en-CA" sz="4500" u="sng" dirty="0" smtClean="0">
                <a:latin typeface="Arial" pitchFamily="34" charset="0"/>
                <a:cs typeface="Arial" pitchFamily="34" charset="0"/>
              </a:rPr>
              <a:t>Refrain:</a:t>
            </a:r>
          </a:p>
          <a:p>
            <a:pPr algn="ctr"/>
            <a:endParaRPr lang="en-CA" sz="4500" dirty="0" smtClean="0">
              <a:latin typeface="Arial" pitchFamily="34" charset="0"/>
              <a:cs typeface="Arial" pitchFamily="34" charset="0"/>
            </a:endParaRPr>
          </a:p>
          <a:p>
            <a:pPr algn="ctr"/>
            <a:r>
              <a:rPr lang="en-CA" sz="4500" dirty="0" smtClean="0">
                <a:latin typeface="Arial" pitchFamily="34" charset="0"/>
                <a:cs typeface="Arial" pitchFamily="34" charset="0"/>
              </a:rPr>
              <a:t>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By his own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p>
          <a:p>
            <a:pPr algn="ctr"/>
            <a:r>
              <a:rPr lang="en-CA" sz="4500" dirty="0" smtClean="0">
                <a:latin typeface="Arial" pitchFamily="34" charset="0"/>
                <a:cs typeface="Arial" pitchFamily="34" charset="0"/>
              </a:rPr>
              <a:t>His faithful follower I would be,</a:t>
            </a:r>
          </a:p>
          <a:p>
            <a:pPr algn="ctr"/>
            <a:r>
              <a:rPr lang="en-CA" sz="4500" dirty="0" smtClean="0">
                <a:latin typeface="Arial" pitchFamily="34" charset="0"/>
                <a:cs typeface="Arial" pitchFamily="34" charset="0"/>
              </a:rPr>
              <a:t>for by his hand he </a:t>
            </a:r>
            <a:r>
              <a:rPr lang="en-CA" sz="4500" dirty="0" err="1" smtClean="0">
                <a:latin typeface="Arial" pitchFamily="34" charset="0"/>
                <a:cs typeface="Arial" pitchFamily="34" charset="0"/>
              </a:rPr>
              <a:t>leadeth</a:t>
            </a:r>
            <a:r>
              <a:rPr lang="en-CA" sz="4500" dirty="0" smtClean="0">
                <a:latin typeface="Arial" pitchFamily="34" charset="0"/>
                <a:cs typeface="Arial" pitchFamily="34" charset="0"/>
              </a:rPr>
              <a:t> me!~</a:t>
            </a:r>
            <a:endParaRPr lang="en-CA" sz="45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 name="Rectangle 4"/>
          <p:cNvSpPr/>
          <p:nvPr/>
        </p:nvSpPr>
        <p:spPr>
          <a:xfrm>
            <a:off x="0" y="0"/>
            <a:ext cx="9144000" cy="5632311"/>
          </a:xfrm>
          <a:prstGeom prst="rect">
            <a:avLst/>
          </a:prstGeom>
        </p:spPr>
        <p:txBody>
          <a:bodyPr wrap="square">
            <a:spAutoFit/>
          </a:bodyPr>
          <a:lstStyle/>
          <a:p>
            <a:pPr algn="ctr"/>
            <a:r>
              <a:rPr lang="en-CA" sz="4500" u="sng" dirty="0" smtClean="0">
                <a:latin typeface="Arial" pitchFamily="34" charset="0"/>
                <a:cs typeface="Arial" pitchFamily="34" charset="0"/>
              </a:rPr>
              <a:t>*Sanctus </a:t>
            </a:r>
            <a:r>
              <a:rPr lang="en-CA" sz="4500" u="sng" dirty="0" smtClean="0">
                <a:latin typeface="Arial" pitchFamily="34" charset="0"/>
                <a:cs typeface="Arial" pitchFamily="34" charset="0"/>
              </a:rPr>
              <a:t>#315 v.1</a:t>
            </a:r>
          </a:p>
          <a:p>
            <a:pPr algn="ctr"/>
            <a:endParaRPr lang="en-CA" sz="4500" u="sng" dirty="0" smtClean="0">
              <a:latin typeface="Arial" pitchFamily="34" charset="0"/>
              <a:cs typeface="Arial" pitchFamily="34" charset="0"/>
            </a:endParaRPr>
          </a:p>
          <a:p>
            <a:pPr algn="ctr"/>
            <a:endParaRPr lang="en-CA" sz="4500" u="sng" dirty="0" smtClean="0">
              <a:latin typeface="Arial" pitchFamily="34" charset="0"/>
              <a:cs typeface="Arial" pitchFamily="34" charset="0"/>
            </a:endParaRPr>
          </a:p>
          <a:p>
            <a:pPr algn="ctr"/>
            <a:r>
              <a:rPr lang="en-CA" sz="4500" dirty="0" smtClean="0">
                <a:latin typeface="Arial" pitchFamily="34" charset="0"/>
                <a:cs typeface="Arial" pitchFamily="34" charset="0"/>
              </a:rPr>
              <a:t>Holy, holy, holy! Lord God almighty!</a:t>
            </a:r>
          </a:p>
          <a:p>
            <a:pPr algn="ctr"/>
            <a:r>
              <a:rPr lang="en-CA" sz="4500" dirty="0" smtClean="0">
                <a:latin typeface="Arial" pitchFamily="34" charset="0"/>
                <a:cs typeface="Arial" pitchFamily="34" charset="0"/>
              </a:rPr>
              <a:t>Early in the morning our song shall rise to thee; holy, holy, holy, merciful and mighty, God in three persons, blessed Trinity! ~</a:t>
            </a:r>
            <a:endParaRPr lang="en-CA" sz="4500" dirty="0">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052736"/>
            <a:ext cx="9144000" cy="4247317"/>
          </a:xfrm>
          <a:prstGeom prst="rect">
            <a:avLst/>
          </a:prstGeom>
        </p:spPr>
        <p:txBody>
          <a:bodyPr wrap="square">
            <a:spAutoFit/>
          </a:bodyPr>
          <a:lstStyle/>
          <a:p>
            <a:pPr algn="ctr"/>
            <a:r>
              <a:rPr lang="en-CA" sz="4500" u="sng" dirty="0" smtClean="0"/>
              <a:t>*OFFERING: VU#542</a:t>
            </a:r>
          </a:p>
          <a:p>
            <a:pPr algn="ctr"/>
            <a:endParaRPr lang="en-CA" sz="4500" dirty="0" smtClean="0"/>
          </a:p>
          <a:p>
            <a:pPr algn="ctr"/>
            <a:r>
              <a:rPr lang="en-CA" sz="4500" i="1" dirty="0" smtClean="0"/>
              <a:t>We give you but your own,</a:t>
            </a:r>
          </a:p>
          <a:p>
            <a:pPr algn="ctr"/>
            <a:r>
              <a:rPr lang="en-CA" sz="4500" i="1" dirty="0" err="1" smtClean="0"/>
              <a:t>whate'er</a:t>
            </a:r>
            <a:r>
              <a:rPr lang="en-CA" sz="4500" i="1" dirty="0" smtClean="0"/>
              <a:t> the gift may be;</a:t>
            </a:r>
          </a:p>
          <a:p>
            <a:pPr algn="ctr"/>
            <a:r>
              <a:rPr lang="en-CA" sz="4500" i="1" dirty="0" smtClean="0"/>
              <a:t>all that we have is yours alone,</a:t>
            </a:r>
          </a:p>
          <a:p>
            <a:pPr algn="ctr"/>
            <a:r>
              <a:rPr lang="en-CA" sz="4500" i="1" dirty="0" smtClean="0"/>
              <a:t>we give it gratefully.~</a:t>
            </a:r>
            <a:endParaRPr lang="en-CA" sz="4500" i="1" dirty="0"/>
          </a:p>
        </p:txBody>
      </p:sp>
    </p:spTree>
    <p:extLst>
      <p:ext uri="{BB962C8B-B14F-4D97-AF65-F5344CB8AC3E}">
        <p14:creationId xmlns="" xmlns:p14="http://schemas.microsoft.com/office/powerpoint/2010/main" val="448599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21505" name="Rectangle 1"/>
          <p:cNvSpPr>
            <a:spLocks noChangeArrowheads="1"/>
          </p:cNvSpPr>
          <p:nvPr/>
        </p:nvSpPr>
        <p:spPr bwMode="auto">
          <a:xfrm>
            <a:off x="0" y="0"/>
            <a:ext cx="9144000" cy="66018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OFFERTORY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We bring what we have, O God. We know there are many around us who are in need, and while we cannot do everything, we know that you can take what we offer and use it to make a difference. So take these gifts, brought with glad and generous hearts, and use them for your work. Amen</a:t>
            </a:r>
            <a:endParaRPr kumimoji="0" lang="en-US" sz="4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2401_preview_lg.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5949280"/>
            <a:ext cx="9144000" cy="784830"/>
          </a:xfrm>
          <a:prstGeom prst="rect">
            <a:avLst/>
          </a:prstGeom>
          <a:noFill/>
        </p:spPr>
        <p:txBody>
          <a:bodyPr wrap="square" rtlCol="0">
            <a:spAutoFit/>
          </a:bodyPr>
          <a:lstStyle/>
          <a:p>
            <a:pPr algn="ctr"/>
            <a:r>
              <a:rPr lang="en-CA" sz="4500" b="1" dirty="0" smtClean="0"/>
              <a:t>COMMUNION</a:t>
            </a:r>
            <a:endParaRPr lang="en-CA" sz="45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8433"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Calibri" pitchFamily="34" charset="0"/>
                <a:cs typeface="Arial" pitchFamily="34" charset="0"/>
              </a:rPr>
              <a:t>INVITATION:</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One: God be with you.</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And also with you.</a:t>
            </a:r>
            <a:endParaRPr kumimoji="0" lang="en-CA" sz="4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One: Lift up your hearts.</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We lift them to God.</a:t>
            </a:r>
            <a:endParaRPr kumimoji="0" lang="en-CA" sz="45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One: Let us give thanks to God.</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It is right to give our thanks and praise.</a:t>
            </a:r>
            <a:endParaRPr kumimoji="0" lang="en-CA" sz="45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6385"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Calibri" pitchFamily="34" charset="0"/>
                <a:cs typeface="Arial" pitchFamily="34" charset="0"/>
              </a:rPr>
              <a:t>THANKSGIVING:</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One: It is indeed right that we should praise you,</a:t>
            </a:r>
            <a:r>
              <a:rPr lang="en-CA" sz="4500" dirty="0" smtClean="0">
                <a:solidFill>
                  <a:schemeClr val="tx1">
                    <a:lumMod val="65000"/>
                  </a:schemeClr>
                </a:solidFill>
                <a:latin typeface="Arial" pitchFamily="34" charset="0"/>
                <a:cs typeface="Arial" pitchFamily="34" charset="0"/>
              </a:rPr>
              <a:t> </a:t>
            </a: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gracious God, for you created all things.</a:t>
            </a:r>
            <a:r>
              <a:rPr lang="en-CA" sz="4500" dirty="0" smtClean="0">
                <a:solidFill>
                  <a:schemeClr val="tx1">
                    <a:lumMod val="65000"/>
                  </a:schemeClr>
                </a:solidFill>
                <a:latin typeface="Arial" pitchFamily="34" charset="0"/>
                <a:cs typeface="Arial" pitchFamily="34" charset="0"/>
              </a:rPr>
              <a:t> </a:t>
            </a: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You formed us in your own image:</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male and female you created us.</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When we turned away from you in sin,</a:t>
            </a:r>
            <a:r>
              <a:rPr lang="en-CA" sz="4500" dirty="0" smtClean="0">
                <a:latin typeface="Arial" pitchFamily="34" charset="0"/>
                <a:cs typeface="Arial" pitchFamily="34" charset="0"/>
              </a:rPr>
              <a:t> </a:t>
            </a: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you did not cease to care for </a:t>
            </a:r>
            <a:r>
              <a:rPr kumimoji="0" lang="en-CA" sz="45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us,but</a:t>
            </a: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opened a path of</a:t>
            </a:r>
            <a:r>
              <a:rPr kumimoji="0" lang="en-CA" sz="45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Calibri" pitchFamily="34" charset="0"/>
                <a:cs typeface="Arial" pitchFamily="34" charset="0"/>
              </a:rPr>
              <a:t>salvation for all people.</a:t>
            </a:r>
            <a:endParaRPr lang="en-CA" sz="4500" dirty="0" smtClean="0">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One: You </a:t>
            </a:r>
            <a:r>
              <a:rPr lang="en-CA" sz="4500" dirty="0" smtClean="0">
                <a:solidFill>
                  <a:schemeClr val="tx1">
                    <a:lumMod val="65000"/>
                  </a:schemeClr>
                </a:solidFill>
                <a:latin typeface="Arial" pitchFamily="34" charset="0"/>
                <a:ea typeface="Calibri" pitchFamily="34" charset="0"/>
                <a:cs typeface="Arial" pitchFamily="34" charset="0"/>
              </a:rPr>
              <a:t>made a covenant with </a:t>
            </a:r>
            <a:r>
              <a:rPr lang="en-CA" sz="4500" dirty="0" smtClean="0">
                <a:solidFill>
                  <a:schemeClr val="tx1">
                    <a:lumMod val="65000"/>
                  </a:schemeClr>
                </a:solidFill>
                <a:latin typeface="Arial" pitchFamily="34" charset="0"/>
                <a:ea typeface="Calibri" pitchFamily="34" charset="0"/>
                <a:cs typeface="Arial" pitchFamily="34" charset="0"/>
              </a:rPr>
              <a:t>Israel,</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and </a:t>
            </a:r>
            <a:r>
              <a:rPr lang="en-CA" sz="4500" dirty="0" smtClean="0">
                <a:solidFill>
                  <a:schemeClr val="tx1">
                    <a:lumMod val="65000"/>
                  </a:schemeClr>
                </a:solidFill>
                <a:latin typeface="Arial" pitchFamily="34" charset="0"/>
                <a:ea typeface="Calibri" pitchFamily="34" charset="0"/>
                <a:cs typeface="Arial" pitchFamily="34" charset="0"/>
              </a:rPr>
              <a:t>through your servants Abraham and </a:t>
            </a:r>
            <a:r>
              <a:rPr lang="en-CA" sz="4500" dirty="0" smtClean="0">
                <a:solidFill>
                  <a:schemeClr val="tx1">
                    <a:lumMod val="65000"/>
                  </a:schemeClr>
                </a:solidFill>
                <a:latin typeface="Arial" pitchFamily="34" charset="0"/>
                <a:ea typeface="Calibri" pitchFamily="34" charset="0"/>
                <a:cs typeface="Arial" pitchFamily="34" charset="0"/>
              </a:rPr>
              <a:t>Sarah</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gave </a:t>
            </a:r>
            <a:r>
              <a:rPr lang="en-CA" sz="4500" dirty="0" smtClean="0">
                <a:solidFill>
                  <a:schemeClr val="tx1">
                    <a:lumMod val="65000"/>
                  </a:schemeClr>
                </a:solidFill>
                <a:latin typeface="Arial" pitchFamily="34" charset="0"/>
                <a:ea typeface="Calibri" pitchFamily="34" charset="0"/>
                <a:cs typeface="Arial" pitchFamily="34" charset="0"/>
              </a:rPr>
              <a:t>the promise of a blessing to all nations.</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Through Moses you led your </a:t>
            </a:r>
            <a:r>
              <a:rPr lang="en-CA" sz="4500" dirty="0" smtClean="0">
                <a:solidFill>
                  <a:schemeClr val="tx1">
                    <a:lumMod val="65000"/>
                  </a:schemeClr>
                </a:solidFill>
                <a:latin typeface="Arial" pitchFamily="34" charset="0"/>
                <a:ea typeface="Calibri" pitchFamily="34" charset="0"/>
                <a:cs typeface="Arial" pitchFamily="34" charset="0"/>
              </a:rPr>
              <a:t>people</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from </a:t>
            </a:r>
            <a:r>
              <a:rPr lang="en-CA" sz="4500" dirty="0" smtClean="0">
                <a:solidFill>
                  <a:schemeClr val="tx1">
                    <a:lumMod val="65000"/>
                  </a:schemeClr>
                </a:solidFill>
                <a:latin typeface="Arial" pitchFamily="34" charset="0"/>
                <a:ea typeface="Calibri" pitchFamily="34" charset="0"/>
                <a:cs typeface="Arial" pitchFamily="34" charset="0"/>
              </a:rPr>
              <a:t>bondage into freedom;</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through the prophets you renewed </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your promise of salvation.</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Therefore, with them, and with </a:t>
            </a:r>
            <a:r>
              <a:rPr lang="en-CA" sz="4500" dirty="0" smtClean="0">
                <a:solidFill>
                  <a:schemeClr val="tx1">
                    <a:lumMod val="65000"/>
                  </a:schemeClr>
                </a:solidFill>
                <a:latin typeface="Arial" pitchFamily="34" charset="0"/>
                <a:ea typeface="Calibri" pitchFamily="34" charset="0"/>
                <a:cs typeface="Arial" pitchFamily="34" charset="0"/>
              </a:rPr>
              <a:t>all</a:t>
            </a:r>
            <a:endParaRPr lang="en-CA" sz="4500" dirty="0">
              <a:solidFill>
                <a:schemeClr val="tx1">
                  <a:lumMod val="6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2862322"/>
          </a:xfrm>
          <a:prstGeom prst="rect">
            <a:avLst/>
          </a:prstGeom>
        </p:spPr>
        <p:txBody>
          <a:bodyPr wrap="square">
            <a:spAutoFit/>
          </a:bodyPr>
          <a:lstStyle/>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your </a:t>
            </a:r>
            <a:r>
              <a:rPr lang="en-CA" sz="4500" dirty="0" smtClean="0">
                <a:solidFill>
                  <a:schemeClr val="tx1">
                    <a:lumMod val="65000"/>
                  </a:schemeClr>
                </a:solidFill>
                <a:latin typeface="Arial" pitchFamily="34" charset="0"/>
                <a:ea typeface="Calibri" pitchFamily="34" charset="0"/>
                <a:cs typeface="Arial" pitchFamily="34" charset="0"/>
              </a:rPr>
              <a:t>saints</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who </a:t>
            </a:r>
            <a:r>
              <a:rPr lang="en-CA" sz="4500" dirty="0" smtClean="0">
                <a:solidFill>
                  <a:schemeClr val="tx1">
                    <a:lumMod val="65000"/>
                  </a:schemeClr>
                </a:solidFill>
                <a:latin typeface="Arial" pitchFamily="34" charset="0"/>
                <a:ea typeface="Calibri" pitchFamily="34" charset="0"/>
                <a:cs typeface="Arial" pitchFamily="34" charset="0"/>
              </a:rPr>
              <a:t>have served you in every </a:t>
            </a:r>
            <a:r>
              <a:rPr lang="en-CA" sz="4500" dirty="0" smtClean="0">
                <a:solidFill>
                  <a:schemeClr val="tx1">
                    <a:lumMod val="65000"/>
                  </a:schemeClr>
                </a:solidFill>
                <a:latin typeface="Arial" pitchFamily="34" charset="0"/>
                <a:ea typeface="Calibri" pitchFamily="34" charset="0"/>
                <a:cs typeface="Arial" pitchFamily="34" charset="0"/>
              </a:rPr>
              <a:t>age,</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we </a:t>
            </a:r>
            <a:r>
              <a:rPr lang="en-CA" sz="4500" dirty="0" smtClean="0">
                <a:solidFill>
                  <a:schemeClr val="tx1">
                    <a:lumMod val="65000"/>
                  </a:schemeClr>
                </a:solidFill>
                <a:latin typeface="Arial" pitchFamily="34" charset="0"/>
                <a:ea typeface="Calibri" pitchFamily="34" charset="0"/>
                <a:cs typeface="Arial" pitchFamily="34" charset="0"/>
              </a:rPr>
              <a:t>give you thanks and raise our voices </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to </a:t>
            </a:r>
            <a:r>
              <a:rPr lang="en-CA" sz="4500" dirty="0" smtClean="0">
                <a:solidFill>
                  <a:schemeClr val="tx1">
                    <a:lumMod val="65000"/>
                  </a:schemeClr>
                </a:solidFill>
                <a:latin typeface="Arial" pitchFamily="34" charset="0"/>
                <a:ea typeface="Calibri" pitchFamily="34" charset="0"/>
                <a:cs typeface="Arial" pitchFamily="34" charset="0"/>
              </a:rPr>
              <a:t>proclaim the glory of your </a:t>
            </a:r>
            <a:r>
              <a:rPr lang="en-CA" sz="4500" dirty="0" smtClean="0">
                <a:solidFill>
                  <a:schemeClr val="tx1">
                    <a:lumMod val="65000"/>
                  </a:schemeClr>
                </a:solidFill>
                <a:latin typeface="Arial" pitchFamily="34" charset="0"/>
                <a:ea typeface="Calibri" pitchFamily="34" charset="0"/>
                <a:cs typeface="Arial" pitchFamily="34" charset="0"/>
              </a:rPr>
              <a:t>name.</a:t>
            </a:r>
            <a:endParaRPr lang="en-CA" sz="4500" dirty="0">
              <a:solidFill>
                <a:schemeClr val="tx1">
                  <a:lumMod val="6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20833" name="Rectangle 1"/>
          <p:cNvSpPr>
            <a:spLocks noChangeArrowheads="1"/>
          </p:cNvSpPr>
          <p:nvPr/>
        </p:nvSpPr>
        <p:spPr bwMode="auto">
          <a:xfrm>
            <a:off x="0" y="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000" b="1" i="0" u="sng" strike="noStrike" cap="none" normalizeH="0" baseline="0" dirty="0" smtClean="0">
                <a:ln>
                  <a:noFill/>
                </a:ln>
                <a:solidFill>
                  <a:schemeClr val="tx1"/>
                </a:solidFill>
                <a:effectLst/>
                <a:latin typeface="Arial" pitchFamily="34" charset="0"/>
                <a:ea typeface="Calibri" pitchFamily="34" charset="0"/>
                <a:cs typeface="Arial" pitchFamily="34" charset="0"/>
              </a:rPr>
              <a:t>MV 203</a:t>
            </a:r>
            <a:endParaRPr kumimoji="0" lang="en-CA" sz="4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 holy, holy, holy God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 God of time and space.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earth and sea and sky above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bear witness to your grace.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Hosanna in the highest </a:t>
            </a:r>
            <a:r>
              <a:rPr kumimoji="0" lang="en-CA" sz="45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heav’n</a:t>
            </a: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creation sings your praise.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blessed is the One who comes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bears your name always!~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3313" name="Rectangle 1"/>
          <p:cNvSpPr>
            <a:spLocks noChangeArrowheads="1"/>
          </p:cNvSpPr>
          <p:nvPr/>
        </p:nvSpPr>
        <p:spPr bwMode="auto">
          <a:xfrm>
            <a:off x="0" y="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One: Holy God, source of life and goodness,</a:t>
            </a:r>
            <a:r>
              <a:rPr lang="en-CA" sz="4500" dirty="0" smtClean="0">
                <a:solidFill>
                  <a:schemeClr val="tx1">
                    <a:lumMod val="65000"/>
                  </a:schemeClr>
                </a:solidFill>
                <a:latin typeface="Arial" pitchFamily="34" charset="0"/>
                <a:cs typeface="Arial" pitchFamily="34" charset="0"/>
              </a:rPr>
              <a:t> </a:t>
            </a: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all creation rightly gives you praise.</a:t>
            </a:r>
            <a:r>
              <a:rPr lang="en-CA" sz="4500" dirty="0" smtClean="0">
                <a:solidFill>
                  <a:schemeClr val="tx1">
                    <a:lumMod val="65000"/>
                  </a:schemeClr>
                </a:solidFill>
                <a:latin typeface="Arial" pitchFamily="34" charset="0"/>
                <a:cs typeface="Arial" pitchFamily="34" charset="0"/>
              </a:rPr>
              <a:t> </a:t>
            </a: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In the fullness of time,</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you sent your child Jesus Christ,</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you share our human nature,</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you live and die as one of us,</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to reconcile us to you,</a:t>
            </a:r>
            <a:r>
              <a:rPr lang="en-CA" sz="4500" dirty="0" smtClean="0">
                <a:solidFill>
                  <a:schemeClr val="tx1">
                    <a:lumMod val="65000"/>
                  </a:schemeClr>
                </a:solidFill>
                <a:latin typeface="Arial" pitchFamily="34" charset="0"/>
                <a:cs typeface="Arial" pitchFamily="34" charset="0"/>
              </a:rPr>
              <a:t> </a:t>
            </a: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the Mother and Father of us all.</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He healed the sick</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ate and drank with outcasts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247317"/>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Calibri" pitchFamily="34" charset="0"/>
                <a:cs typeface="Arial" pitchFamily="34" charset="0"/>
              </a:rPr>
              <a:t>and sinners;</a:t>
            </a:r>
            <a:r>
              <a:rPr lang="en-CA" sz="4500" dirty="0" smtClean="0">
                <a:latin typeface="Arial" pitchFamily="34" charset="0"/>
                <a:cs typeface="Arial" pitchFamily="34" charset="0"/>
              </a:rPr>
              <a:t> </a:t>
            </a:r>
            <a:r>
              <a:rPr lang="en-CA" sz="4500" b="1" dirty="0" smtClean="0">
                <a:latin typeface="Arial" pitchFamily="34" charset="0"/>
                <a:ea typeface="Calibri" pitchFamily="34" charset="0"/>
                <a:cs typeface="Arial" pitchFamily="34" charset="0"/>
              </a:rPr>
              <a:t>he opened the eyes of the blind</a:t>
            </a:r>
            <a:endParaRPr lang="en-CA" sz="4500" dirty="0" smtClean="0">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One: and proclaimed the Good news of your kingdom</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to the poor and to those in need.</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In all things he fulfilled your gracious will.</a:t>
            </a:r>
            <a:endParaRPr lang="en-CA" sz="4500" dirty="0" smtClean="0">
              <a:solidFill>
                <a:schemeClr val="tx1">
                  <a:lumMod val="65000"/>
                </a:schemeClr>
              </a:solidFill>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5632311"/>
          </a:xfrm>
          <a:prstGeom prst="rect">
            <a:avLst/>
          </a:prstGeom>
        </p:spPr>
        <p:txBody>
          <a:bodyPr wrap="square">
            <a:spAutoFit/>
          </a:bodyPr>
          <a:lstStyle/>
          <a:p>
            <a:pPr lvl="0" algn="ctr" eaLnBrk="0" fontAlgn="base" hangingPunct="0">
              <a:spcBef>
                <a:spcPct val="0"/>
              </a:spcBef>
              <a:spcAft>
                <a:spcPct val="0"/>
              </a:spcAft>
            </a:pPr>
            <a:endParaRPr lang="en-CA" sz="4500" b="1" u="sng" dirty="0" smtClean="0">
              <a:latin typeface="Arial" pitchFamily="34" charset="0"/>
              <a:ea typeface="Calibri" pitchFamily="34" charset="0"/>
              <a:cs typeface="Arial" pitchFamily="34" charset="0"/>
            </a:endParaRPr>
          </a:p>
          <a:p>
            <a:pPr lvl="0" algn="ctr" eaLnBrk="0" fontAlgn="base" hangingPunct="0">
              <a:spcBef>
                <a:spcPct val="0"/>
              </a:spcBef>
              <a:spcAft>
                <a:spcPct val="0"/>
              </a:spcAft>
            </a:pPr>
            <a:r>
              <a:rPr lang="en-CA" sz="4500" b="1" u="sng" dirty="0" smtClean="0">
                <a:latin typeface="Arial" pitchFamily="34" charset="0"/>
                <a:ea typeface="Calibri" pitchFamily="34" charset="0"/>
                <a:cs typeface="Arial" pitchFamily="34" charset="0"/>
              </a:rPr>
              <a:t>MV </a:t>
            </a:r>
            <a:r>
              <a:rPr lang="en-CA" sz="4500" b="1" u="sng" dirty="0" smtClean="0">
                <a:latin typeface="Arial" pitchFamily="34" charset="0"/>
                <a:ea typeface="Calibri" pitchFamily="34" charset="0"/>
                <a:cs typeface="Arial" pitchFamily="34" charset="0"/>
              </a:rPr>
              <a:t>204</a:t>
            </a:r>
            <a:endParaRPr lang="en-CA" sz="4500" u="sng" dirty="0" smtClean="0">
              <a:latin typeface="Arial" pitchFamily="34" charset="0"/>
              <a:cs typeface="Arial" pitchFamily="34" charset="0"/>
            </a:endParaRPr>
          </a:p>
          <a:p>
            <a:pPr lvl="0" algn="ctr" eaLnBrk="0" fontAlgn="base" hangingPunct="0">
              <a:spcBef>
                <a:spcPct val="0"/>
              </a:spcBef>
              <a:spcAft>
                <a:spcPct val="0"/>
              </a:spcAft>
            </a:pPr>
            <a:r>
              <a:rPr lang="en-CA" sz="4500" b="1" dirty="0" smtClean="0">
                <a:latin typeface="Arial" pitchFamily="34" charset="0"/>
                <a:ea typeface="Calibri" pitchFamily="34" charset="0"/>
                <a:cs typeface="Arial" pitchFamily="34" charset="0"/>
              </a:rPr>
              <a:t>Sing Christ has died and Christ is risen,</a:t>
            </a:r>
            <a:endParaRPr lang="en-CA" sz="4500" dirty="0" smtClean="0">
              <a:latin typeface="Arial" pitchFamily="34" charset="0"/>
              <a:cs typeface="Arial" pitchFamily="34" charset="0"/>
            </a:endParaRPr>
          </a:p>
          <a:p>
            <a:pPr lvl="0" algn="ctr" eaLnBrk="0" fontAlgn="base" hangingPunct="0">
              <a:spcBef>
                <a:spcPct val="0"/>
              </a:spcBef>
              <a:spcAft>
                <a:spcPct val="0"/>
              </a:spcAft>
            </a:pPr>
            <a:r>
              <a:rPr lang="en-CA" sz="4500" b="1" dirty="0" smtClean="0">
                <a:latin typeface="Arial" pitchFamily="34" charset="0"/>
                <a:ea typeface="Calibri" pitchFamily="34" charset="0"/>
                <a:cs typeface="Arial" pitchFamily="34" charset="0"/>
              </a:rPr>
              <a:t>Christ will come again!</a:t>
            </a:r>
            <a:endParaRPr lang="en-CA" sz="4500" dirty="0" smtClean="0">
              <a:latin typeface="Arial" pitchFamily="34" charset="0"/>
              <a:cs typeface="Arial" pitchFamily="34" charset="0"/>
            </a:endParaRPr>
          </a:p>
          <a:p>
            <a:pPr lvl="0" algn="ctr" eaLnBrk="0" fontAlgn="base" hangingPunct="0">
              <a:spcBef>
                <a:spcPct val="0"/>
              </a:spcBef>
              <a:spcAft>
                <a:spcPct val="0"/>
              </a:spcAft>
            </a:pPr>
            <a:r>
              <a:rPr lang="en-CA" sz="4500" b="1" dirty="0" smtClean="0">
                <a:latin typeface="Arial" pitchFamily="34" charset="0"/>
                <a:ea typeface="Calibri" pitchFamily="34" charset="0"/>
                <a:cs typeface="Arial" pitchFamily="34" charset="0"/>
              </a:rPr>
              <a:t>Sing Christ has died and Christ is risen,</a:t>
            </a:r>
            <a:endParaRPr lang="en-CA" sz="4500" dirty="0" smtClean="0">
              <a:latin typeface="Arial" pitchFamily="34" charset="0"/>
              <a:cs typeface="Arial" pitchFamily="34" charset="0"/>
            </a:endParaRPr>
          </a:p>
          <a:p>
            <a:pPr lvl="0" algn="ctr" eaLnBrk="0" fontAlgn="base" hangingPunct="0">
              <a:spcBef>
                <a:spcPct val="0"/>
              </a:spcBef>
              <a:spcAft>
                <a:spcPct val="0"/>
              </a:spcAft>
            </a:pPr>
            <a:r>
              <a:rPr lang="en-CA" sz="4500" b="1" dirty="0" smtClean="0">
                <a:latin typeface="Arial" pitchFamily="34" charset="0"/>
                <a:ea typeface="Calibri" pitchFamily="34" charset="0"/>
                <a:cs typeface="Arial" pitchFamily="34" charset="0"/>
              </a:rPr>
              <a:t>Christ will come again!~</a:t>
            </a:r>
            <a:endParaRPr lang="en-CA" sz="4500" dirty="0" smtClean="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9217" name="Rectangle 1"/>
          <p:cNvSpPr>
            <a:spLocks noChangeArrowheads="1"/>
          </p:cNvSpPr>
          <p:nvPr/>
        </p:nvSpPr>
        <p:spPr bwMode="auto">
          <a:xfrm>
            <a:off x="0" y="0"/>
            <a:ext cx="9144000" cy="69403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000" b="1" i="0" u="sng" strike="noStrike" cap="none" normalizeH="0" baseline="0" dirty="0" smtClean="0">
                <a:ln>
                  <a:noFill/>
                </a:ln>
                <a:solidFill>
                  <a:schemeClr val="tx1"/>
                </a:solidFill>
                <a:effectLst/>
                <a:latin typeface="Arial" pitchFamily="34" charset="0"/>
                <a:ea typeface="Calibri" pitchFamily="34" charset="0"/>
                <a:cs typeface="Arial" pitchFamily="34" charset="0"/>
              </a:rPr>
              <a:t>PRAYER OF TRANSFORMATION:</a:t>
            </a:r>
            <a:endParaRPr kumimoji="0" lang="en-CA" sz="4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One: Recalling his death,</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proclaiming his resurrection,</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and looking for his coming again in glory,</a:t>
            </a:r>
            <a:r>
              <a:rPr lang="en-CA" sz="4500" dirty="0" smtClean="0">
                <a:solidFill>
                  <a:schemeClr val="tx1">
                    <a:lumMod val="65000"/>
                  </a:schemeClr>
                </a:solidFill>
                <a:latin typeface="Arial" pitchFamily="34" charset="0"/>
                <a:cs typeface="Arial" pitchFamily="34" charset="0"/>
              </a:rPr>
              <a:t> </a:t>
            </a:r>
            <a:r>
              <a:rPr kumimoji="0" lang="en-CA" sz="4500" b="0" i="0" u="none" strike="noStrike" cap="none" normalizeH="0" baseline="0" dirty="0" smtClean="0">
                <a:ln>
                  <a:noFill/>
                </a:ln>
                <a:solidFill>
                  <a:schemeClr val="tx1">
                    <a:lumMod val="65000"/>
                  </a:schemeClr>
                </a:solidFill>
                <a:effectLst/>
                <a:latin typeface="Arial" pitchFamily="34" charset="0"/>
                <a:ea typeface="Calibri" pitchFamily="34" charset="0"/>
                <a:cs typeface="Arial" pitchFamily="34" charset="0"/>
              </a:rPr>
              <a:t>we offer you, O God, this bread and this cup.</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All: Send your Holy Spirit upon us</a:t>
            </a:r>
            <a:r>
              <a:rPr lang="en-CA" sz="4500" dirty="0" smtClean="0">
                <a:latin typeface="Arial" pitchFamily="34" charset="0"/>
                <a:cs typeface="Arial" pitchFamily="34" charset="0"/>
              </a:rPr>
              <a:t> </a:t>
            </a: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and upon these gifts,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that all who eat and drink at this table</a:t>
            </a:r>
            <a:r>
              <a:rPr lang="en-CA" sz="4500" dirty="0" smtClean="0">
                <a:latin typeface="Arial" pitchFamily="34" charset="0"/>
                <a:cs typeface="Arial" pitchFamily="34" charset="0"/>
              </a:rPr>
              <a:t> </a:t>
            </a: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may be one body, one holy</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247317"/>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Calibri" pitchFamily="34" charset="0"/>
                <a:cs typeface="Arial" pitchFamily="34" charset="0"/>
              </a:rPr>
              <a:t>people,</a:t>
            </a:r>
            <a:r>
              <a:rPr lang="en-CA" sz="4500" dirty="0" smtClean="0">
                <a:latin typeface="Arial" pitchFamily="34" charset="0"/>
                <a:cs typeface="Arial" pitchFamily="34" charset="0"/>
              </a:rPr>
              <a:t> </a:t>
            </a:r>
            <a:r>
              <a:rPr lang="en-CA" sz="4500" b="1" dirty="0" smtClean="0">
                <a:latin typeface="Arial" pitchFamily="34" charset="0"/>
                <a:ea typeface="Calibri" pitchFamily="34" charset="0"/>
                <a:cs typeface="Arial" pitchFamily="34" charset="0"/>
              </a:rPr>
              <a:t>a </a:t>
            </a:r>
            <a:r>
              <a:rPr lang="en-CA" sz="4500" b="1" dirty="0" smtClean="0">
                <a:latin typeface="Arial" pitchFamily="34" charset="0"/>
                <a:ea typeface="Calibri" pitchFamily="34" charset="0"/>
                <a:cs typeface="Arial" pitchFamily="34" charset="0"/>
              </a:rPr>
              <a:t>living sacrifice in Jesus Christ, our Lord.</a:t>
            </a:r>
            <a:endParaRPr lang="en-CA" sz="4500" dirty="0" smtClean="0">
              <a:latin typeface="Arial" pitchFamily="34" charset="0"/>
              <a:cs typeface="Arial" pitchFamily="34" charset="0"/>
            </a:endParaRPr>
          </a:p>
          <a:p>
            <a:pPr lvl="0" eaLnBrk="0" fontAlgn="base" hangingPunct="0">
              <a:spcBef>
                <a:spcPct val="0"/>
              </a:spcBef>
              <a:spcAft>
                <a:spcPct val="0"/>
              </a:spcAft>
            </a:pPr>
            <a:r>
              <a:rPr lang="en-CA" sz="4500" dirty="0" smtClean="0">
                <a:solidFill>
                  <a:schemeClr val="tx1">
                    <a:lumMod val="65000"/>
                  </a:schemeClr>
                </a:solidFill>
                <a:latin typeface="Arial" pitchFamily="34" charset="0"/>
                <a:ea typeface="Calibri" pitchFamily="34" charset="0"/>
                <a:cs typeface="Arial" pitchFamily="34" charset="0"/>
              </a:rPr>
              <a:t>One: Through Christ, with Christ, and in </a:t>
            </a:r>
            <a:r>
              <a:rPr lang="en-CA" sz="4500" dirty="0" smtClean="0">
                <a:solidFill>
                  <a:schemeClr val="tx1">
                    <a:lumMod val="65000"/>
                  </a:schemeClr>
                </a:solidFill>
                <a:latin typeface="Arial" pitchFamily="34" charset="0"/>
                <a:ea typeface="Calibri" pitchFamily="34" charset="0"/>
                <a:cs typeface="Arial" pitchFamily="34" charset="0"/>
              </a:rPr>
              <a:t>Christ,</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in </a:t>
            </a:r>
            <a:r>
              <a:rPr lang="en-CA" sz="4500" dirty="0" smtClean="0">
                <a:solidFill>
                  <a:schemeClr val="tx1">
                    <a:lumMod val="65000"/>
                  </a:schemeClr>
                </a:solidFill>
                <a:latin typeface="Arial" pitchFamily="34" charset="0"/>
                <a:ea typeface="Calibri" pitchFamily="34" charset="0"/>
                <a:cs typeface="Arial" pitchFamily="34" charset="0"/>
              </a:rPr>
              <a:t>the unity of the Holy </a:t>
            </a:r>
            <a:r>
              <a:rPr lang="en-CA" sz="4500" dirty="0" smtClean="0">
                <a:solidFill>
                  <a:schemeClr val="tx1">
                    <a:lumMod val="65000"/>
                  </a:schemeClr>
                </a:solidFill>
                <a:latin typeface="Arial" pitchFamily="34" charset="0"/>
                <a:ea typeface="Calibri" pitchFamily="34" charset="0"/>
                <a:cs typeface="Arial" pitchFamily="34" charset="0"/>
              </a:rPr>
              <a:t>Spirit,</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all </a:t>
            </a:r>
            <a:r>
              <a:rPr lang="en-CA" sz="4500" dirty="0" smtClean="0">
                <a:solidFill>
                  <a:schemeClr val="tx1">
                    <a:lumMod val="65000"/>
                  </a:schemeClr>
                </a:solidFill>
                <a:latin typeface="Arial" pitchFamily="34" charset="0"/>
                <a:ea typeface="Calibri" pitchFamily="34" charset="0"/>
                <a:cs typeface="Arial" pitchFamily="34" charset="0"/>
              </a:rPr>
              <a:t>glory is your, God most </a:t>
            </a:r>
            <a:r>
              <a:rPr lang="en-CA" sz="4500" dirty="0" smtClean="0">
                <a:solidFill>
                  <a:schemeClr val="tx1">
                    <a:lumMod val="65000"/>
                  </a:schemeClr>
                </a:solidFill>
                <a:latin typeface="Arial" pitchFamily="34" charset="0"/>
                <a:ea typeface="Calibri" pitchFamily="34" charset="0"/>
                <a:cs typeface="Arial" pitchFamily="34" charset="0"/>
              </a:rPr>
              <a:t>holy,</a:t>
            </a:r>
            <a:r>
              <a:rPr lang="en-CA" sz="4500" dirty="0" smtClean="0">
                <a:solidFill>
                  <a:schemeClr val="tx1">
                    <a:lumMod val="65000"/>
                  </a:schemeClr>
                </a:solidFill>
                <a:latin typeface="Arial" pitchFamily="34" charset="0"/>
                <a:cs typeface="Arial" pitchFamily="34" charset="0"/>
              </a:rPr>
              <a:t> </a:t>
            </a:r>
            <a:r>
              <a:rPr lang="en-CA" sz="4500" dirty="0" smtClean="0">
                <a:solidFill>
                  <a:schemeClr val="tx1">
                    <a:lumMod val="65000"/>
                  </a:schemeClr>
                </a:solidFill>
                <a:latin typeface="Arial" pitchFamily="34" charset="0"/>
                <a:ea typeface="Calibri" pitchFamily="34" charset="0"/>
                <a:cs typeface="Arial" pitchFamily="34" charset="0"/>
              </a:rPr>
              <a:t>now </a:t>
            </a:r>
            <a:r>
              <a:rPr lang="en-CA" sz="4500" dirty="0" smtClean="0">
                <a:solidFill>
                  <a:schemeClr val="tx1">
                    <a:lumMod val="65000"/>
                  </a:schemeClr>
                </a:solidFill>
                <a:latin typeface="Arial" pitchFamily="34" charset="0"/>
                <a:ea typeface="Calibri" pitchFamily="34" charset="0"/>
                <a:cs typeface="Arial" pitchFamily="34" charset="0"/>
              </a:rPr>
              <a:t>and forever.</a:t>
            </a:r>
            <a:endParaRPr lang="en-CA" sz="4500" dirty="0" smtClean="0">
              <a:solidFill>
                <a:schemeClr val="tx1">
                  <a:lumMod val="65000"/>
                </a:schemeClr>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img_mouseover3.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419872" y="2420888"/>
            <a:ext cx="4752528" cy="1754326"/>
          </a:xfrm>
          <a:prstGeom prst="rect">
            <a:avLst/>
          </a:prstGeom>
          <a:noFill/>
        </p:spPr>
        <p:txBody>
          <a:bodyPr wrap="square" rtlCol="0">
            <a:spAutoFit/>
          </a:bodyPr>
          <a:lstStyle/>
          <a:p>
            <a:pPr algn="ctr"/>
            <a:r>
              <a:rPr lang="en-CA" sz="5400" dirty="0" smtClean="0">
                <a:solidFill>
                  <a:schemeClr val="accent6">
                    <a:lumMod val="75000"/>
                  </a:schemeClr>
                </a:solidFill>
              </a:rPr>
              <a:t>*LIGHTING OF THE CANDLES</a:t>
            </a:r>
            <a:endParaRPr lang="en-CA" sz="5400" dirty="0">
              <a:solidFill>
                <a:schemeClr val="accent6">
                  <a:lumMod val="75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103425" name="Rectangle 1"/>
          <p:cNvSpPr>
            <a:spLocks noChangeArrowheads="1"/>
          </p:cNvSpPr>
          <p:nvPr/>
        </p:nvSpPr>
        <p:spPr bwMode="auto">
          <a:xfrm>
            <a:off x="0" y="1138535"/>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Calibri" pitchFamily="34" charset="0"/>
                <a:cs typeface="Arial" pitchFamily="34" charset="0"/>
              </a:rPr>
              <a:t>MV 205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Amen, amen, O Holy One!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Hosanna and Amen!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Amen, amen, O Holy One,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Hosanna and Amen!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handsofchrist.jpg"/>
          <p:cNvPicPr>
            <a:picLocks noChangeAspect="1"/>
          </p:cNvPicPr>
          <p:nvPr/>
        </p:nvPicPr>
        <p:blipFill>
          <a:blip r:embed="rId2" cstate="print"/>
          <a:stretch>
            <a:fillRect/>
          </a:stretch>
        </p:blipFill>
        <p:spPr>
          <a:xfrm>
            <a:off x="0" y="0"/>
            <a:ext cx="9146686" cy="6858000"/>
          </a:xfrm>
          <a:prstGeom prst="rect">
            <a:avLst/>
          </a:prstGeom>
        </p:spPr>
      </p:pic>
      <p:sp>
        <p:nvSpPr>
          <p:cNvPr id="5" name="TextBox 4"/>
          <p:cNvSpPr txBox="1"/>
          <p:nvPr/>
        </p:nvSpPr>
        <p:spPr>
          <a:xfrm>
            <a:off x="539552" y="836712"/>
            <a:ext cx="7992888" cy="2585323"/>
          </a:xfrm>
          <a:prstGeom prst="rect">
            <a:avLst/>
          </a:prstGeom>
          <a:noFill/>
        </p:spPr>
        <p:txBody>
          <a:bodyPr wrap="square" rtlCol="0">
            <a:spAutoFit/>
          </a:bodyPr>
          <a:lstStyle/>
          <a:p>
            <a:pPr algn="ctr"/>
            <a:r>
              <a:rPr lang="en-CA" sz="5400" b="1" dirty="0" smtClean="0">
                <a:solidFill>
                  <a:schemeClr val="bg1"/>
                </a:solidFill>
              </a:rPr>
              <a:t>Prayer of Intercession</a:t>
            </a:r>
          </a:p>
          <a:p>
            <a:pPr algn="ctr"/>
            <a:r>
              <a:rPr lang="en-CA" sz="5400" b="1" dirty="0" smtClean="0">
                <a:solidFill>
                  <a:schemeClr val="bg1"/>
                </a:solidFill>
              </a:rPr>
              <a:t>&amp; </a:t>
            </a:r>
          </a:p>
          <a:p>
            <a:pPr algn="ctr"/>
            <a:r>
              <a:rPr lang="en-CA" sz="5400" b="1" dirty="0" smtClean="0">
                <a:solidFill>
                  <a:schemeClr val="bg1"/>
                </a:solidFill>
              </a:rPr>
              <a:t>Lord’s Prayer</a:t>
            </a:r>
            <a:endParaRPr lang="en-CA" sz="5400" b="1"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Lake0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5380672"/>
            <a:ext cx="9144000" cy="1477328"/>
          </a:xfrm>
          <a:prstGeom prst="rect">
            <a:avLst/>
          </a:prstGeom>
          <a:noFill/>
        </p:spPr>
        <p:txBody>
          <a:bodyPr wrap="square" rtlCol="0">
            <a:spAutoFit/>
          </a:bodyPr>
          <a:lstStyle/>
          <a:p>
            <a:pPr algn="ctr"/>
            <a:r>
              <a:rPr lang="en-CA" sz="4500" b="1" u="sng" dirty="0" smtClean="0"/>
              <a:t>*CLOSING HYMN: VU#559</a:t>
            </a:r>
          </a:p>
          <a:p>
            <a:pPr algn="ctr"/>
            <a:r>
              <a:rPr lang="en-CA" sz="4500" b="1" dirty="0" smtClean="0"/>
              <a:t>“Come, O Fount of Every Blessing”</a:t>
            </a:r>
            <a:endParaRPr lang="en-CA" sz="45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7105" name="Rectangle 1"/>
          <p:cNvSpPr>
            <a:spLocks noChangeArrowheads="1"/>
          </p:cNvSpPr>
          <p:nvPr/>
        </p:nvSpPr>
        <p:spPr bwMode="auto">
          <a:xfrm>
            <a:off x="0" y="620688"/>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Come, O Fount of every blessing,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tune my heart to sing your grace;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streams of mercy, never ceasing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call for songs of endless praise.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Teach me some melodious sonnet,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sung by flaming tongues above.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Praise the mount; I'm fixed upon it,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mount of God's unfailing love.</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6081" name="Rectangle 1"/>
          <p:cNvSpPr>
            <a:spLocks noChangeArrowheads="1"/>
          </p:cNvSpPr>
          <p:nvPr/>
        </p:nvSpPr>
        <p:spPr bwMode="auto">
          <a:xfrm>
            <a:off x="0" y="54868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Here I pause in my sojourning,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giving thanks for having come,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come to trust, at every turning,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God will guide me safely home.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Jesus sought me when a stranger,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wandering from the fold of God,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came to rescue me from danger,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precious presence, precious blood.</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5057" name="Rectangle 1"/>
          <p:cNvSpPr>
            <a:spLocks noChangeArrowheads="1"/>
          </p:cNvSpPr>
          <p:nvPr/>
        </p:nvSpPr>
        <p:spPr bwMode="auto">
          <a:xfrm>
            <a:off x="0" y="260648"/>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to grace how great a debt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daily I am drawn anew!</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 that grace now, like a fetter,</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bind my wandering heart to you.</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Prone to wander, I can feel it,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wander from the love I've known: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here's my heart, O, take and seal it,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seal it for your very own.~</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b="1" u="sng" dirty="0"/>
              <a:t>CHORAL RESPONSE  #884  </a:t>
            </a:r>
            <a:endParaRPr lang="en-CA" sz="4500" b="1" u="sng" dirty="0" smtClean="0"/>
          </a:p>
          <a:p>
            <a:endParaRPr lang="en-CA" sz="4500" b="1" u="sng" dirty="0" smtClean="0"/>
          </a:p>
          <a:p>
            <a:r>
              <a:rPr lang="en-CA" sz="4500" b="1" dirty="0" smtClean="0"/>
              <a:t>You </a:t>
            </a:r>
            <a:r>
              <a:rPr lang="en-CA" sz="4500" b="1" dirty="0"/>
              <a:t>shall go out with joy and be led forth with peace, the mountains and the hills will break forth before you, </a:t>
            </a:r>
            <a:r>
              <a:rPr lang="en-CA" sz="4500" b="1" dirty="0" smtClean="0"/>
              <a:t>there’ll </a:t>
            </a:r>
            <a:r>
              <a:rPr lang="en-CA" sz="4500" b="1" dirty="0"/>
              <a:t>be shouts of joy, and all the trees of the field will </a:t>
            </a:r>
            <a:r>
              <a:rPr lang="en-CA" sz="4500" dirty="0" smtClean="0"/>
              <a:t> </a:t>
            </a:r>
            <a:r>
              <a:rPr lang="en-CA" sz="4500" b="1" dirty="0" smtClean="0"/>
              <a:t>clap</a:t>
            </a:r>
            <a:r>
              <a:rPr lang="en-CA" sz="4500" b="1" dirty="0"/>
              <a:t>, will clap their hands!  </a:t>
            </a:r>
            <a:endParaRPr lang="en-CA" sz="4500" dirty="0"/>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052736"/>
            <a:ext cx="9144000" cy="4247317"/>
          </a:xfrm>
          <a:prstGeom prst="rect">
            <a:avLst/>
          </a:prstGeom>
        </p:spPr>
        <p:txBody>
          <a:bodyPr wrap="square">
            <a:spAutoFit/>
          </a:bodyPr>
          <a:lstStyle/>
          <a:p>
            <a:pPr algn="ctr"/>
            <a:r>
              <a:rPr lang="en-CA" sz="4500" b="1" dirty="0" smtClean="0"/>
              <a:t>And all the trees of the field </a:t>
            </a:r>
            <a:r>
              <a:rPr lang="en-CA" sz="4500" dirty="0" smtClean="0"/>
              <a:t> </a:t>
            </a:r>
            <a:r>
              <a:rPr lang="en-CA" sz="4500" b="1" dirty="0" smtClean="0"/>
              <a:t>will clap their hands (clap, clap) the trees of the field will </a:t>
            </a:r>
            <a:r>
              <a:rPr lang="en-CA" sz="4500" dirty="0" smtClean="0"/>
              <a:t> </a:t>
            </a:r>
            <a:r>
              <a:rPr lang="en-CA" sz="4500" b="1" dirty="0" smtClean="0"/>
              <a:t>clap their hands (clap, clap), the trees of the field will clap their hands (clap, clap), while you go out with joy!~</a:t>
            </a:r>
            <a:endParaRPr lang="en-CA" sz="45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5" name="Picture 4" descr="coffee 4.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5"/>
          <p:cNvSpPr/>
          <p:nvPr/>
        </p:nvSpPr>
        <p:spPr>
          <a:xfrm>
            <a:off x="467544" y="260648"/>
            <a:ext cx="6390456" cy="5632311"/>
          </a:xfrm>
          <a:prstGeom prst="rect">
            <a:avLst/>
          </a:prstGeom>
        </p:spPr>
        <p:txBody>
          <a:bodyPr wrap="square">
            <a:spAutoFit/>
          </a:bodyPr>
          <a:lstStyle/>
          <a:p>
            <a:pPr algn="ctr"/>
            <a:r>
              <a:rPr lang="en-CA" sz="4500" b="1" dirty="0" smtClean="0">
                <a:latin typeface="Arial" pitchFamily="34" charset="0"/>
                <a:cs typeface="Arial" pitchFamily="34" charset="0"/>
              </a:rPr>
              <a:t>Everyone is invited and encouraged to come for coffee in the LA Hall following service!</a:t>
            </a:r>
          </a:p>
          <a:p>
            <a:pPr algn="ctr"/>
            <a:endParaRPr lang="en-CA" sz="4500" b="1" dirty="0" smtClean="0">
              <a:latin typeface="Arial" pitchFamily="34" charset="0"/>
              <a:cs typeface="Arial" pitchFamily="34" charset="0"/>
            </a:endParaRPr>
          </a:p>
          <a:p>
            <a:pPr algn="ctr"/>
            <a:r>
              <a:rPr lang="en-CA" sz="4500" b="1" dirty="0" smtClean="0">
                <a:latin typeface="Arial" pitchFamily="34" charset="0"/>
                <a:cs typeface="Arial" pitchFamily="34" charset="0"/>
              </a:rPr>
              <a:t>Please remember to return your nametag.</a:t>
            </a:r>
            <a:endParaRPr lang="en-CA" sz="4500"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54273" name="Rectangle 1"/>
          <p:cNvSpPr>
            <a:spLocks noChangeArrowheads="1"/>
          </p:cNvSpPr>
          <p:nvPr/>
        </p:nvSpPr>
        <p:spPr bwMode="auto">
          <a:xfrm>
            <a:off x="0" y="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*CALL TO WORSHIP: </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our Shepherd, invites us to this place.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God invites us to rest in grassy meadows, and leads us beside restful waters.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has set a table for us in the presence of our enemies.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God has given us so much, it is as if our cup overflows!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2116</Words>
  <Application>Microsoft Office PowerPoint</Application>
  <PresentationFormat>On-screen Show (4:3)</PresentationFormat>
  <Paragraphs>233</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dc:creator>
  <cp:lastModifiedBy>CT</cp:lastModifiedBy>
  <cp:revision>31</cp:revision>
  <dcterms:created xsi:type="dcterms:W3CDTF">2016-01-08T15:38:04Z</dcterms:created>
  <dcterms:modified xsi:type="dcterms:W3CDTF">2017-05-04T15:04:59Z</dcterms:modified>
</cp:coreProperties>
</file>